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86" r:id="rId3"/>
    <p:sldId id="287" r:id="rId4"/>
    <p:sldId id="288" r:id="rId5"/>
    <p:sldId id="289" r:id="rId6"/>
    <p:sldId id="257" r:id="rId7"/>
    <p:sldId id="278" r:id="rId8"/>
    <p:sldId id="279" r:id="rId9"/>
    <p:sldId id="280" r:id="rId10"/>
    <p:sldId id="281" r:id="rId11"/>
    <p:sldId id="282" r:id="rId12"/>
    <p:sldId id="283" r:id="rId13"/>
    <p:sldId id="284" r:id="rId14"/>
    <p:sldId id="285" r:id="rId15"/>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0ED0"/>
    <a:srgbClr val="181848"/>
    <a:srgbClr val="007F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72" y="-66"/>
      </p:cViewPr>
      <p:guideLst>
        <p:guide orient="horz" pos="2160"/>
        <p:guide pos="2880"/>
      </p:guideLst>
    </p:cSldViewPr>
  </p:slideViewPr>
  <p:notesTextViewPr>
    <p:cViewPr>
      <p:scale>
        <a:sx n="100" d="100"/>
        <a:sy n="100" d="100"/>
      </p:scale>
      <p:origin x="0" y="0"/>
    </p:cViewPr>
  </p:notesTextViewPr>
  <p:notesViewPr>
    <p:cSldViewPr>
      <p:cViewPr varScale="1">
        <p:scale>
          <a:sx n="36" d="100"/>
          <a:sy n="36" d="100"/>
        </p:scale>
        <p:origin x="-2136" y="-78"/>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2946275" cy="494050"/>
          </a:xfrm>
          <a:prstGeom prst="rect">
            <a:avLst/>
          </a:prstGeom>
          <a:noFill/>
          <a:ln w="9525">
            <a:noFill/>
            <a:miter lim="800000"/>
            <a:headEnd/>
            <a:tailEnd/>
          </a:ln>
          <a:effectLst/>
        </p:spPr>
        <p:txBody>
          <a:bodyPr vert="horz" wrap="square" lIns="90708" tIns="45354" rIns="90708" bIns="45354"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sz="quarter" idx="1"/>
          </p:nvPr>
        </p:nvSpPr>
        <p:spPr bwMode="auto">
          <a:xfrm>
            <a:off x="3849862" y="0"/>
            <a:ext cx="2946275" cy="494050"/>
          </a:xfrm>
          <a:prstGeom prst="rect">
            <a:avLst/>
          </a:prstGeom>
          <a:noFill/>
          <a:ln w="9525">
            <a:noFill/>
            <a:miter lim="800000"/>
            <a:headEnd/>
            <a:tailEnd/>
          </a:ln>
          <a:effectLst/>
        </p:spPr>
        <p:txBody>
          <a:bodyPr vert="horz" wrap="square" lIns="90708" tIns="45354" rIns="90708" bIns="45354" numCol="1" anchor="t" anchorCtr="0" compatLnSpc="1">
            <a:prstTxWarp prst="textNoShape">
              <a:avLst/>
            </a:prstTxWarp>
          </a:bodyPr>
          <a:lstStyle>
            <a:lvl1pPr algn="r">
              <a:defRPr sz="1200"/>
            </a:lvl1pPr>
          </a:lstStyle>
          <a:p>
            <a:pPr>
              <a:defRPr/>
            </a:pPr>
            <a:endParaRPr lang="en-US"/>
          </a:p>
        </p:txBody>
      </p:sp>
      <p:sp>
        <p:nvSpPr>
          <p:cNvPr id="20484" name="Rectangle 4"/>
          <p:cNvSpPr>
            <a:spLocks noGrp="1" noChangeArrowheads="1"/>
          </p:cNvSpPr>
          <p:nvPr>
            <p:ph type="ftr" sz="quarter" idx="2"/>
          </p:nvPr>
        </p:nvSpPr>
        <p:spPr bwMode="auto">
          <a:xfrm>
            <a:off x="1" y="9378514"/>
            <a:ext cx="2946275" cy="494050"/>
          </a:xfrm>
          <a:prstGeom prst="rect">
            <a:avLst/>
          </a:prstGeom>
          <a:noFill/>
          <a:ln w="9525">
            <a:noFill/>
            <a:miter lim="800000"/>
            <a:headEnd/>
            <a:tailEnd/>
          </a:ln>
          <a:effectLst/>
        </p:spPr>
        <p:txBody>
          <a:bodyPr vert="horz" wrap="square" lIns="90708" tIns="45354" rIns="90708" bIns="45354" numCol="1" anchor="b" anchorCtr="0" compatLnSpc="1">
            <a:prstTxWarp prst="textNoShape">
              <a:avLst/>
            </a:prstTxWarp>
          </a:bodyPr>
          <a:lstStyle>
            <a:lvl1pPr>
              <a:defRPr sz="1200"/>
            </a:lvl1pPr>
          </a:lstStyle>
          <a:p>
            <a:pPr>
              <a:defRPr/>
            </a:pPr>
            <a:endParaRPr lang="en-US"/>
          </a:p>
        </p:txBody>
      </p:sp>
      <p:sp>
        <p:nvSpPr>
          <p:cNvPr id="20485" name="Rectangle 5"/>
          <p:cNvSpPr>
            <a:spLocks noGrp="1" noChangeArrowheads="1"/>
          </p:cNvSpPr>
          <p:nvPr>
            <p:ph type="sldNum" sz="quarter" idx="3"/>
          </p:nvPr>
        </p:nvSpPr>
        <p:spPr bwMode="auto">
          <a:xfrm>
            <a:off x="3849862" y="9378514"/>
            <a:ext cx="2946275" cy="494050"/>
          </a:xfrm>
          <a:prstGeom prst="rect">
            <a:avLst/>
          </a:prstGeom>
          <a:noFill/>
          <a:ln w="9525">
            <a:noFill/>
            <a:miter lim="800000"/>
            <a:headEnd/>
            <a:tailEnd/>
          </a:ln>
          <a:effectLst/>
        </p:spPr>
        <p:txBody>
          <a:bodyPr vert="horz" wrap="square" lIns="90708" tIns="45354" rIns="90708" bIns="45354" numCol="1" anchor="b" anchorCtr="0" compatLnSpc="1">
            <a:prstTxWarp prst="textNoShape">
              <a:avLst/>
            </a:prstTxWarp>
          </a:bodyPr>
          <a:lstStyle>
            <a:lvl1pPr algn="r">
              <a:defRPr sz="1200"/>
            </a:lvl1pPr>
          </a:lstStyle>
          <a:p>
            <a:pPr>
              <a:defRPr/>
            </a:pPr>
            <a:fld id="{FC45EE81-9EAF-40C2-8DAA-2A3B052BF0BE}" type="slidenum">
              <a:rPr lang="en-US"/>
              <a:pPr>
                <a:defRPr/>
              </a:pPr>
              <a:t>‹#›</a:t>
            </a:fld>
            <a:endParaRPr lang="en-US"/>
          </a:p>
        </p:txBody>
      </p:sp>
    </p:spTree>
    <p:extLst>
      <p:ext uri="{BB962C8B-B14F-4D97-AF65-F5344CB8AC3E}">
        <p14:creationId xmlns:p14="http://schemas.microsoft.com/office/powerpoint/2010/main" val="116590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6275" cy="494050"/>
          </a:xfrm>
          <a:prstGeom prst="rect">
            <a:avLst/>
          </a:prstGeom>
          <a:noFill/>
          <a:ln w="9525">
            <a:noFill/>
            <a:miter lim="800000"/>
            <a:headEnd/>
            <a:tailEnd/>
          </a:ln>
          <a:effectLst/>
        </p:spPr>
        <p:txBody>
          <a:bodyPr vert="horz" wrap="square" lIns="92432" tIns="46216" rIns="92432" bIns="46216" numCol="1" anchor="t" anchorCtr="0" compatLnSpc="1">
            <a:prstTxWarp prst="textNoShape">
              <a:avLst/>
            </a:prstTxWarp>
          </a:bodyPr>
          <a:lstStyle>
            <a:lvl1pPr defTabSz="924408">
              <a:defRPr sz="1200"/>
            </a:lvl1pPr>
          </a:lstStyle>
          <a:p>
            <a:pPr>
              <a:defRPr/>
            </a:pPr>
            <a:endParaRPr lang="en-US"/>
          </a:p>
        </p:txBody>
      </p:sp>
      <p:sp>
        <p:nvSpPr>
          <p:cNvPr id="4099" name="Rectangle 3"/>
          <p:cNvSpPr>
            <a:spLocks noGrp="1" noChangeArrowheads="1"/>
          </p:cNvSpPr>
          <p:nvPr>
            <p:ph type="dt" idx="1"/>
          </p:nvPr>
        </p:nvSpPr>
        <p:spPr bwMode="auto">
          <a:xfrm>
            <a:off x="3849862" y="0"/>
            <a:ext cx="2946275" cy="494050"/>
          </a:xfrm>
          <a:prstGeom prst="rect">
            <a:avLst/>
          </a:prstGeom>
          <a:noFill/>
          <a:ln w="9525">
            <a:noFill/>
            <a:miter lim="800000"/>
            <a:headEnd/>
            <a:tailEnd/>
          </a:ln>
          <a:effectLst/>
        </p:spPr>
        <p:txBody>
          <a:bodyPr vert="horz" wrap="square" lIns="92432" tIns="46216" rIns="92432" bIns="46216" numCol="1" anchor="t" anchorCtr="0" compatLnSpc="1">
            <a:prstTxWarp prst="textNoShape">
              <a:avLst/>
            </a:prstTxWarp>
          </a:bodyPr>
          <a:lstStyle>
            <a:lvl1pPr algn="r" defTabSz="924408">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931863" y="741363"/>
            <a:ext cx="4933950" cy="3700462"/>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0383" y="4690944"/>
            <a:ext cx="5436909" cy="4443076"/>
          </a:xfrm>
          <a:prstGeom prst="rect">
            <a:avLst/>
          </a:prstGeom>
          <a:noFill/>
          <a:ln w="9525">
            <a:noFill/>
            <a:miter lim="800000"/>
            <a:headEnd/>
            <a:tailEnd/>
          </a:ln>
          <a:effectLst/>
        </p:spPr>
        <p:txBody>
          <a:bodyPr vert="horz" wrap="square" lIns="92432" tIns="46216" rIns="92432" bIns="462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9378514"/>
            <a:ext cx="2946275" cy="494050"/>
          </a:xfrm>
          <a:prstGeom prst="rect">
            <a:avLst/>
          </a:prstGeom>
          <a:noFill/>
          <a:ln w="9525">
            <a:noFill/>
            <a:miter lim="800000"/>
            <a:headEnd/>
            <a:tailEnd/>
          </a:ln>
          <a:effectLst/>
        </p:spPr>
        <p:txBody>
          <a:bodyPr vert="horz" wrap="square" lIns="92432" tIns="46216" rIns="92432" bIns="46216" numCol="1" anchor="b" anchorCtr="0" compatLnSpc="1">
            <a:prstTxWarp prst="textNoShape">
              <a:avLst/>
            </a:prstTxWarp>
          </a:bodyPr>
          <a:lstStyle>
            <a:lvl1pPr defTabSz="924408">
              <a:defRPr sz="1200"/>
            </a:lvl1pPr>
          </a:lstStyle>
          <a:p>
            <a:pPr>
              <a:defRPr/>
            </a:pPr>
            <a:endParaRPr lang="en-US"/>
          </a:p>
        </p:txBody>
      </p:sp>
      <p:sp>
        <p:nvSpPr>
          <p:cNvPr id="4103" name="Rectangle 7"/>
          <p:cNvSpPr>
            <a:spLocks noGrp="1" noChangeArrowheads="1"/>
          </p:cNvSpPr>
          <p:nvPr>
            <p:ph type="sldNum" sz="quarter" idx="5"/>
          </p:nvPr>
        </p:nvSpPr>
        <p:spPr bwMode="auto">
          <a:xfrm>
            <a:off x="3849862" y="9378514"/>
            <a:ext cx="2946275" cy="494050"/>
          </a:xfrm>
          <a:prstGeom prst="rect">
            <a:avLst/>
          </a:prstGeom>
          <a:noFill/>
          <a:ln w="9525">
            <a:noFill/>
            <a:miter lim="800000"/>
            <a:headEnd/>
            <a:tailEnd/>
          </a:ln>
          <a:effectLst/>
        </p:spPr>
        <p:txBody>
          <a:bodyPr vert="horz" wrap="square" lIns="92432" tIns="46216" rIns="92432" bIns="46216" numCol="1" anchor="b" anchorCtr="0" compatLnSpc="1">
            <a:prstTxWarp prst="textNoShape">
              <a:avLst/>
            </a:prstTxWarp>
          </a:bodyPr>
          <a:lstStyle>
            <a:lvl1pPr algn="r" defTabSz="924408">
              <a:defRPr sz="1200"/>
            </a:lvl1pPr>
          </a:lstStyle>
          <a:p>
            <a:pPr>
              <a:defRPr/>
            </a:pPr>
            <a:fld id="{2499E9C8-EE2C-4676-82CB-759CA91F9CFD}" type="slidenum">
              <a:rPr lang="en-US"/>
              <a:pPr>
                <a:defRPr/>
              </a:pPr>
              <a:t>‹#›</a:t>
            </a:fld>
            <a:endParaRPr lang="en-US"/>
          </a:p>
        </p:txBody>
      </p:sp>
    </p:spTree>
    <p:extLst>
      <p:ext uri="{BB962C8B-B14F-4D97-AF65-F5344CB8AC3E}">
        <p14:creationId xmlns:p14="http://schemas.microsoft.com/office/powerpoint/2010/main" val="392062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8625D1-1210-4870-9859-29A5F3F9D01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1117670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12</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12</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13</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13</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solidFill>
                  <a:prstClr val="black"/>
                </a:solidFill>
                <a:ea typeface="ＭＳ Ｐゴシック" charset="-128"/>
              </a:rPr>
              <a:pPr/>
              <a:t>3</a:t>
            </a:fld>
            <a:endParaRPr lang="en-GB">
              <a:solidFill>
                <a:prstClr val="black"/>
              </a:solidFill>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1432" tIns="45716" rIns="91432" bIns="45716" anchor="b"/>
          <a:lstStyle/>
          <a:p>
            <a:pPr algn="r" eaLnBrk="0" fontAlgn="auto" hangingPunct="0">
              <a:spcBef>
                <a:spcPts val="0"/>
              </a:spcBef>
              <a:spcAft>
                <a:spcPts val="0"/>
              </a:spcAft>
            </a:pPr>
            <a:fld id="{6E7CD3EF-BB04-4091-9FE2-E9201DEE5F8D}" type="slidenum">
              <a:rPr lang="en-US" sz="1200">
                <a:solidFill>
                  <a:srgbClr val="FFFFFF"/>
                </a:solidFill>
                <a:latin typeface="Frutiger LT 57 Cn" pitchFamily="1" charset="0"/>
              </a:rPr>
              <a:pPr algn="r" eaLnBrk="0" fontAlgn="auto" hangingPunct="0">
                <a:spcBef>
                  <a:spcPts val="0"/>
                </a:spcBef>
                <a:spcAft>
                  <a:spcPts val="0"/>
                </a:spcAft>
              </a:pPr>
              <a:t>3</a:t>
            </a:fld>
            <a:endParaRPr lang="en-US" sz="120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1134520" y="740569"/>
            <a:ext cx="4530209" cy="3702844"/>
          </a:xfrm>
          <a:noFill/>
          <a:ln>
            <a:solidFill>
              <a:srgbClr val="000000"/>
            </a:solidFill>
            <a:miter lim="800000"/>
            <a:headEnd/>
            <a:tailEnd/>
          </a:ln>
        </p:spPr>
      </p:sp>
      <p:sp>
        <p:nvSpPr>
          <p:cNvPr id="20485" name="Rectangle 3"/>
          <p:cNvSpPr>
            <a:spLocks noGrp="1" noChangeArrowheads="1"/>
          </p:cNvSpPr>
          <p:nvPr>
            <p:ph type="body" idx="1"/>
          </p:nvPr>
        </p:nvSpPr>
        <p:spPr bwMode="auto">
          <a:noFill/>
        </p:spPr>
        <p:txBody>
          <a:bodyPr/>
          <a:lstStyle/>
          <a:p>
            <a:pPr eaLnBrk="1" hangingPunct="1">
              <a:spcBef>
                <a:spcPct val="0"/>
              </a:spcBef>
              <a:buFontTx/>
              <a:buChar char="•"/>
            </a:pPr>
            <a:r>
              <a:rPr lang="en-GB" smtClean="0"/>
              <a:t>This slide:</a:t>
            </a:r>
            <a:r>
              <a:rPr lang="en-GB" smtClean="0">
                <a:sym typeface="Wingdings" charset="2"/>
              </a:rPr>
              <a:t> </a:t>
            </a:r>
            <a:r>
              <a:rPr lang="en-GB" smtClean="0"/>
              <a:t>Key elements in every implementing country (companies disclose, governments disclose), independently and credibly</a:t>
            </a:r>
            <a:r>
              <a:rPr lang="en-GB" smtClean="0">
                <a:sym typeface="Wingdings" charset="2"/>
              </a:rPr>
              <a:t> </a:t>
            </a:r>
            <a:r>
              <a:rPr lang="en-GB" smtClean="0"/>
              <a:t>verified and reconciled</a:t>
            </a:r>
          </a:p>
          <a:p>
            <a:pPr eaLnBrk="1" hangingPunct="1">
              <a:spcBef>
                <a:spcPct val="0"/>
              </a:spcBef>
              <a:buFontTx/>
              <a:buChar char="•"/>
            </a:pPr>
            <a:r>
              <a:rPr lang="en-GB" smtClean="0"/>
              <a:t>Process overseen (by multi-stakeholder group of government, companies, civil society), process published </a:t>
            </a:r>
            <a:r>
              <a:rPr lang="en-GB" smtClean="0">
                <a:sym typeface="Wingdings" charset="2"/>
              </a:rPr>
              <a:t></a:t>
            </a:r>
            <a:r>
              <a:rPr lang="en-GB" smtClean="0"/>
              <a:t> thoroughly discussed  </a:t>
            </a:r>
          </a:p>
          <a:p>
            <a:pPr eaLnBrk="1" hangingPunct="1">
              <a:spcBef>
                <a:spcPct val="0"/>
              </a:spcBef>
            </a:pPr>
            <a:endParaRPr lang="en-GB" smtClean="0"/>
          </a:p>
          <a:p>
            <a:pPr eaLnBrk="1" hangingPunct="1">
              <a:spcBef>
                <a:spcPct val="0"/>
              </a:spcBef>
            </a:pPr>
            <a:r>
              <a:rPr lang="en-GB" smtClean="0"/>
              <a:t>[Press again]  EITI: </a:t>
            </a:r>
            <a:r>
              <a:rPr lang="en-GB" u="sng" smtClean="0"/>
              <a:t>forum for dialogue</a:t>
            </a:r>
            <a:r>
              <a:rPr lang="en-GB" smtClean="0"/>
              <a:t> and platform for </a:t>
            </a:r>
            <a:r>
              <a:rPr lang="en-GB" u="sng" smtClean="0"/>
              <a:t>boarder reforms</a:t>
            </a:r>
            <a:r>
              <a:rPr lang="en-GB" smtClean="0"/>
              <a:t> </a:t>
            </a:r>
          </a:p>
          <a:p>
            <a:pPr eaLnBrk="1" hangingPunct="1">
              <a:spcBef>
                <a:spcPct val="0"/>
              </a:spcBef>
            </a:pPr>
            <a:endParaRPr lang="en-GB" smtClean="0"/>
          </a:p>
          <a:p>
            <a:pPr eaLnBrk="1" hangingPunct="1">
              <a:spcBef>
                <a:spcPct val="0"/>
              </a:spcBef>
            </a:pPr>
            <a:r>
              <a:rPr lang="en-GB" smtClean="0"/>
              <a:t>[Press again] – Example: the government along with stakeholders may decide to work for more transparency: in the award of licensing and contracts, and monitoring of the sector</a:t>
            </a:r>
          </a:p>
          <a:p>
            <a:pPr eaLnBrk="1" hangingPunct="1">
              <a:spcBef>
                <a:spcPct val="0"/>
              </a:spcBef>
            </a:pPr>
            <a:endParaRPr lang="en-GB" smtClean="0"/>
          </a:p>
          <a:p>
            <a:pPr eaLnBrk="1" hangingPunct="1">
              <a:spcBef>
                <a:spcPct val="0"/>
              </a:spcBef>
            </a:pPr>
            <a:r>
              <a:rPr lang="en-GB" smtClean="0"/>
              <a:t>[Press again] – Might push for; more transparency (the distribution of government spending)</a:t>
            </a:r>
          </a:p>
          <a:p>
            <a:pPr eaLnBrk="1" hangingPunct="1">
              <a:spcBef>
                <a:spcPct val="0"/>
              </a:spcBef>
            </a:pPr>
            <a:r>
              <a:rPr lang="en-GB" smtClean="0"/>
              <a:t>[Press again] – Link up with other elements of governance (reform of the public financial and budgeting system)</a:t>
            </a:r>
          </a:p>
          <a:p>
            <a:pPr eaLnBrk="1" hangingPunct="1">
              <a:spcBef>
                <a:spcPct val="0"/>
              </a:spcBef>
              <a:buFontTx/>
              <a:buChar char="•"/>
            </a:pPr>
            <a:endParaRPr lang="en-GB" smtClean="0"/>
          </a:p>
          <a:p>
            <a:pPr eaLnBrk="1" hangingPunct="1">
              <a:spcBef>
                <a:spcPct val="0"/>
              </a:spcBef>
            </a:pPr>
            <a:r>
              <a:rPr lang="en-GB" smtClean="0"/>
              <a:t>These additions; entirely up to them. Blue elements: the EITI ‘core’. Power of the multi-stakeholder process; help focus on ‘governance chain’ in the most need of transparency.  </a:t>
            </a:r>
          </a:p>
          <a:p>
            <a:pPr eaLnBrk="1" hangingPunct="1">
              <a:spcBef>
                <a:spcPct val="0"/>
              </a:spcBef>
              <a:buFontTx/>
              <a:buChar char="•"/>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8D00BB0F-A1B1-4337-8260-E4B4410B0D88}" type="slidenum">
              <a:rPr lang="en-US" smtClean="0"/>
              <a:pPr/>
              <a:t>5</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6</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6</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7</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7</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8</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8</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9</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9</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10</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10</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11</a:t>
            </a:fld>
            <a:endParaRPr lang="en-GB">
              <a:ea typeface="ＭＳ Ｐゴシック" charset="-128"/>
            </a:endParaRPr>
          </a:p>
        </p:txBody>
      </p:sp>
      <p:sp>
        <p:nvSpPr>
          <p:cNvPr id="20483" name="Rectangle 7"/>
          <p:cNvSpPr txBox="1">
            <a:spLocks noGrp="1" noChangeArrowheads="1"/>
          </p:cNvSpPr>
          <p:nvPr/>
        </p:nvSpPr>
        <p:spPr bwMode="auto">
          <a:xfrm>
            <a:off x="3850443" y="9378824"/>
            <a:ext cx="2945659" cy="493713"/>
          </a:xfrm>
          <a:prstGeom prst="rect">
            <a:avLst/>
          </a:prstGeom>
          <a:noFill/>
          <a:ln w="9525">
            <a:noFill/>
            <a:miter lim="800000"/>
            <a:headEnd/>
            <a:tailEnd/>
          </a:ln>
        </p:spPr>
        <p:txBody>
          <a:bodyPr lIns="92424" tIns="46212" rIns="92424" bIns="46212" anchor="b"/>
          <a:lstStyle/>
          <a:p>
            <a:pPr algn="r" eaLnBrk="0" hangingPunct="0"/>
            <a:fld id="{6E7CD3EF-BB04-4091-9FE2-E9201DEE5F8D}" type="slidenum">
              <a:rPr lang="en-US" sz="1200">
                <a:solidFill>
                  <a:srgbClr val="FFFFFF"/>
                </a:solidFill>
                <a:latin typeface="Frutiger LT 57 Cn" pitchFamily="1" charset="0"/>
              </a:rPr>
              <a:pPr algn="r" eaLnBrk="0" hangingPunct="0"/>
              <a:t>11</a:t>
            </a:fld>
            <a:endParaRPr lang="en-US" sz="1200" dirty="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933450" y="741363"/>
            <a:ext cx="4932363" cy="3700462"/>
          </a:xfrm>
          <a:noFill/>
          <a:ln>
            <a:solidFill>
              <a:srgbClr val="000000"/>
            </a:solidFill>
            <a:miter lim="800000"/>
            <a:headEnd/>
            <a:tailEnd/>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59A6B8-C9E4-44A7-8668-B3B1F9B354B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F431EC-55A0-4363-B08C-041C47FC78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9FD7BA-2051-4CE1-8116-D7332BC823A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771837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6850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33419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91419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6002489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8777758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338230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5919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81822D-6E3A-4092-A525-49A00AFD4200}"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68844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164306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solidFill>
                  <a:prstClr val="white">
                    <a:tint val="75000"/>
                  </a:prstClr>
                </a:solidFill>
              </a:rPr>
              <a:pPr/>
              <a:t>8/27/2013</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FA533A58-5FD4-403B-9065-D8F077DE42A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572356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A5F282-5BF8-4470-A6E0-F5F65AA964F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C1781E-376D-40A3-896C-FA8F77A7BCA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D3F49B4-D3AA-4140-A7F9-7BB7C2BCFCF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0C60E49-B5E5-4584-B493-9A3A40D4A3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584D1B9-F89E-4A35-B0A2-9CEDA7BDE37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D4059-F6A9-4245-8495-DAC4C3ECAC4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1F82C6-F3C7-4063-B5E1-E67A729AA12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B578B67-2E31-46CE-A564-5028296233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00770129-929E-43C8-ACF4-2E8368F44F29}" type="datetimeFigureOut">
              <a:rPr lang="en-US" smtClean="0">
                <a:solidFill>
                  <a:prstClr val="white">
                    <a:tint val="75000"/>
                  </a:prstClr>
                </a:solidFill>
                <a:latin typeface="Calibri"/>
              </a:rPr>
              <a:pPr fontAlgn="auto">
                <a:spcBef>
                  <a:spcPts val="0"/>
                </a:spcBef>
                <a:spcAft>
                  <a:spcPts val="0"/>
                </a:spcAft>
              </a:pPr>
              <a:t>8/27/2013</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FA533A58-5FD4-403B-9065-D8F077DE42AE}" type="slidenum">
              <a:rPr lang="en-US" smtClean="0">
                <a:solidFill>
                  <a:prstClr val="white">
                    <a:tint val="75000"/>
                  </a:prstClr>
                </a:solidFill>
                <a:latin typeface="Calibri"/>
              </a:rPr>
              <a:pPr fontAlgn="auto">
                <a:spcBef>
                  <a:spcPts val="0"/>
                </a:spcBef>
                <a:spcAft>
                  <a:spcPts val="0"/>
                </a:spcAft>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31355090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a:solidFill>
            <a:srgbClr val="00B050"/>
          </a:solidFill>
        </p:spPr>
        <p:txBody>
          <a:bodyPr>
            <a:normAutofit/>
          </a:bodyPr>
          <a:lstStyle/>
          <a:p>
            <a:r>
              <a:rPr lang="id-ID" dirty="0" smtClean="0"/>
              <a:t>MENGENAL EITI</a:t>
            </a:r>
            <a:endParaRPr lang="en-US" dirty="0"/>
          </a:p>
        </p:txBody>
      </p:sp>
      <p:sp>
        <p:nvSpPr>
          <p:cNvPr id="3" name="Content Placeholder 2"/>
          <p:cNvSpPr>
            <a:spLocks noGrp="1"/>
          </p:cNvSpPr>
          <p:nvPr>
            <p:ph idx="1"/>
          </p:nvPr>
        </p:nvSpPr>
        <p:spPr>
          <a:xfrm>
            <a:off x="457200" y="2276872"/>
            <a:ext cx="8229600" cy="3849291"/>
          </a:xfrm>
          <a:solidFill>
            <a:srgbClr val="00B050"/>
          </a:solidFill>
        </p:spPr>
        <p:txBody>
          <a:bodyPr>
            <a:normAutofit/>
          </a:bodyPr>
          <a:lstStyle/>
          <a:p>
            <a:pPr marL="0" indent="0" algn="ctr">
              <a:buNone/>
            </a:pPr>
            <a:r>
              <a:rPr lang="id-ID" sz="1800" dirty="0" smtClean="0"/>
              <a:t>Disampaikan dalam kegiatan</a:t>
            </a:r>
          </a:p>
          <a:p>
            <a:pPr marL="0" indent="0" algn="ctr">
              <a:buNone/>
            </a:pPr>
            <a:r>
              <a:rPr lang="id-ID" sz="1800" dirty="0" smtClean="0"/>
              <a:t> “Sosialisasi Persiapan Pelaporan EITI Indonesia Tahun Pelaporan 2010 – 1011”</a:t>
            </a:r>
          </a:p>
          <a:p>
            <a:pPr marL="0" indent="0" algn="ctr">
              <a:buNone/>
            </a:pPr>
            <a:r>
              <a:rPr lang="id-ID" sz="1800" dirty="0" smtClean="0"/>
              <a:t>Di Samarinda, Kalimantan Timur</a:t>
            </a:r>
          </a:p>
          <a:p>
            <a:pPr marL="0" indent="0" algn="ctr">
              <a:buNone/>
            </a:pPr>
            <a:r>
              <a:rPr lang="id-ID" sz="1800" dirty="0" smtClean="0"/>
              <a:t>27 Agustus 2013</a:t>
            </a:r>
          </a:p>
          <a:p>
            <a:pPr marL="0" indent="0" algn="ctr">
              <a:buNone/>
            </a:pPr>
            <a:endParaRPr lang="id-ID" sz="1600" dirty="0" smtClean="0"/>
          </a:p>
          <a:p>
            <a:pPr marL="0" indent="0" algn="ctr">
              <a:buNone/>
            </a:pPr>
            <a:endParaRPr lang="id-ID" sz="1600" dirty="0"/>
          </a:p>
          <a:p>
            <a:pPr marL="0" indent="0" algn="ctr">
              <a:buNone/>
            </a:pPr>
            <a:r>
              <a:rPr lang="en-US" sz="1600" dirty="0" err="1" smtClean="0"/>
              <a:t>Oleh</a:t>
            </a:r>
            <a:r>
              <a:rPr lang="en-US" sz="1600" dirty="0" smtClean="0"/>
              <a:t>:</a:t>
            </a:r>
          </a:p>
          <a:p>
            <a:pPr marL="0" indent="0" algn="ctr">
              <a:buNone/>
            </a:pPr>
            <a:r>
              <a:rPr lang="en-US" sz="1600" dirty="0" smtClean="0"/>
              <a:t>Ronald </a:t>
            </a:r>
            <a:r>
              <a:rPr lang="en-US" sz="1600" dirty="0" err="1" smtClean="0"/>
              <a:t>Tambunan</a:t>
            </a:r>
            <a:endParaRPr lang="en-US" sz="1600" dirty="0" smtClean="0"/>
          </a:p>
          <a:p>
            <a:pPr marL="0" indent="0" algn="ctr">
              <a:buNone/>
            </a:pPr>
            <a:r>
              <a:rPr lang="en-US" sz="1600" dirty="0" smtClean="0"/>
              <a:t>Regulatory Specialist</a:t>
            </a:r>
          </a:p>
          <a:p>
            <a:pPr marL="0" indent="0" algn="ctr">
              <a:buNone/>
            </a:pPr>
            <a:r>
              <a:rPr lang="en-US" sz="1600" dirty="0" err="1" smtClean="0"/>
              <a:t>Sekretariat</a:t>
            </a:r>
            <a:r>
              <a:rPr lang="en-US" sz="1600" dirty="0" smtClean="0"/>
              <a:t> Tim </a:t>
            </a:r>
            <a:r>
              <a:rPr lang="en-US" sz="1600" dirty="0" err="1" smtClean="0"/>
              <a:t>Transparansi</a:t>
            </a:r>
            <a:r>
              <a:rPr lang="en-US" sz="1600" dirty="0" smtClean="0"/>
              <a:t> </a:t>
            </a:r>
            <a:r>
              <a:rPr lang="en-US" sz="1600" dirty="0" err="1" smtClean="0"/>
              <a:t>Industri</a:t>
            </a:r>
            <a:r>
              <a:rPr lang="en-US" sz="1600" dirty="0" smtClean="0"/>
              <a:t> </a:t>
            </a:r>
            <a:r>
              <a:rPr lang="en-US" sz="1600" dirty="0" err="1" smtClean="0"/>
              <a:t>Ekstraktif</a:t>
            </a:r>
            <a:endParaRPr lang="en-US" sz="1600" dirty="0"/>
          </a:p>
        </p:txBody>
      </p:sp>
    </p:spTree>
    <p:extLst>
      <p:ext uri="{BB962C8B-B14F-4D97-AF65-F5344CB8AC3E}">
        <p14:creationId xmlns:p14="http://schemas.microsoft.com/office/powerpoint/2010/main" val="3162450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6" y="188640"/>
            <a:ext cx="8064896" cy="720080"/>
          </a:xfrm>
          <a:prstGeom prst="rect">
            <a:avLst/>
          </a:prstGeom>
          <a:noFill/>
          <a:ln w="9525">
            <a:noFill/>
            <a:miter lim="800000"/>
            <a:headEnd/>
            <a:tailEnd/>
          </a:ln>
        </p:spPr>
        <p:txBody>
          <a:bodyPr anchor="b"/>
          <a:lstStyle/>
          <a:p>
            <a:pPr algn="ctr"/>
            <a:r>
              <a:rPr lang="id-ID" sz="2400" b="1" dirty="0" smtClean="0">
                <a:solidFill>
                  <a:schemeClr val="accent2"/>
                </a:solidFill>
                <a:latin typeface="Lucida Sans" pitchFamily="34" charset="0"/>
              </a:rPr>
              <a:t>BAB II. </a:t>
            </a:r>
            <a:r>
              <a:rPr lang="id-ID" sz="2400" b="1" dirty="0">
                <a:solidFill>
                  <a:schemeClr val="accent2"/>
                </a:solidFill>
              </a:rPr>
              <a:t>TIM TRANSPARANSI INDUSTRI </a:t>
            </a:r>
            <a:r>
              <a:rPr lang="id-ID" sz="2400" b="1" dirty="0" smtClean="0">
                <a:solidFill>
                  <a:schemeClr val="accent2"/>
                </a:solidFill>
              </a:rPr>
              <a:t>EKSTRAKTIF </a:t>
            </a:r>
            <a:r>
              <a:rPr lang="id-ID" sz="2400" dirty="0" smtClean="0">
                <a:solidFill>
                  <a:schemeClr val="accent2"/>
                </a:solidFill>
              </a:rPr>
              <a:t>(lanjutan)</a:t>
            </a:r>
            <a:endParaRPr lang="id-ID" sz="2400" b="1" dirty="0">
              <a:solidFill>
                <a:schemeClr val="accent2"/>
              </a:solidFill>
              <a:latin typeface="Lucida Sans" pitchFamily="34" charset="0"/>
            </a:endParaRPr>
          </a:p>
        </p:txBody>
      </p:sp>
      <p:sp>
        <p:nvSpPr>
          <p:cNvPr id="36" name="Rectangle 35"/>
          <p:cNvSpPr/>
          <p:nvPr/>
        </p:nvSpPr>
        <p:spPr>
          <a:xfrm>
            <a:off x="611560" y="908720"/>
            <a:ext cx="8136904" cy="5940088"/>
          </a:xfrm>
          <a:prstGeom prst="rect">
            <a:avLst/>
          </a:prstGeom>
        </p:spPr>
        <p:txBody>
          <a:bodyPr wrap="square">
            <a:spAutoFit/>
          </a:bodyPr>
          <a:lstStyle/>
          <a:p>
            <a:pPr marL="520700" indent="-342900" algn="just">
              <a:spcBef>
                <a:spcPct val="20000"/>
              </a:spcBef>
              <a:buFont typeface="Arial" pitchFamily="34" charset="0"/>
              <a:buChar char="•"/>
              <a:tabLst>
                <a:tab pos="1433513" algn="l"/>
              </a:tabLst>
              <a:defRPr/>
            </a:pPr>
            <a:r>
              <a:rPr lang="id-ID" sz="2000" dirty="0" smtClean="0">
                <a:solidFill>
                  <a:srgbClr val="1C0ED0"/>
                </a:solidFill>
              </a:rPr>
              <a:t>Tim Pengarah :</a:t>
            </a:r>
          </a:p>
          <a:p>
            <a:pPr marL="982663" indent="-450850" algn="just">
              <a:spcBef>
                <a:spcPct val="20000"/>
              </a:spcBef>
              <a:buFont typeface="Wingdings" pitchFamily="2" charset="2"/>
              <a:buChar char="Ø"/>
              <a:tabLst>
                <a:tab pos="1433513" algn="l"/>
              </a:tabLst>
              <a:defRPr/>
            </a:pPr>
            <a:r>
              <a:rPr lang="id-ID" sz="2000" dirty="0">
                <a:solidFill>
                  <a:srgbClr val="1C0ED0"/>
                </a:solidFill>
              </a:rPr>
              <a:t>Ketua : Menko Bidang Perekonomian</a:t>
            </a:r>
            <a:endParaRPr lang="id-ID" sz="2000" dirty="0" smtClean="0">
              <a:solidFill>
                <a:srgbClr val="1C0ED0"/>
              </a:solidFill>
            </a:endParaRPr>
          </a:p>
          <a:p>
            <a:pPr marL="982663" indent="-450850" algn="just">
              <a:spcBef>
                <a:spcPct val="20000"/>
              </a:spcBef>
              <a:buFont typeface="Wingdings" pitchFamily="2" charset="2"/>
              <a:buChar char="Ø"/>
              <a:tabLst>
                <a:tab pos="1433513" algn="l"/>
              </a:tabLst>
              <a:defRPr/>
            </a:pPr>
            <a:r>
              <a:rPr lang="id-ID" sz="2000" dirty="0" smtClean="0">
                <a:solidFill>
                  <a:srgbClr val="1C0ED0"/>
                </a:solidFill>
              </a:rPr>
              <a:t>Anggota : Menteri (ESDM, Keuangan, Dalam Negeri), Kepala BPKP dan Prof. Dr. Emil Salim. </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Tim Pelaksana :</a:t>
            </a:r>
          </a:p>
          <a:p>
            <a:pPr marL="1077913" indent="-546100" algn="just">
              <a:spcBef>
                <a:spcPct val="20000"/>
              </a:spcBef>
              <a:buFont typeface="Wingdings" pitchFamily="2" charset="2"/>
              <a:buChar char="Ø"/>
              <a:tabLst>
                <a:tab pos="1433513" algn="l"/>
              </a:tabLst>
              <a:defRPr/>
            </a:pPr>
            <a:r>
              <a:rPr lang="id-ID" sz="2000" dirty="0" smtClean="0">
                <a:solidFill>
                  <a:srgbClr val="1C0ED0"/>
                </a:solidFill>
              </a:rPr>
              <a:t>Ketua : Deputi Bidang Koordinasi ESDM Kemenko Bidang Perekonmian;  </a:t>
            </a:r>
          </a:p>
          <a:p>
            <a:pPr marL="1420813" indent="-342900" algn="just">
              <a:spcBef>
                <a:spcPct val="20000"/>
              </a:spcBef>
              <a:buFont typeface="Wingdings" pitchFamily="2" charset="2"/>
              <a:buChar char="ü"/>
              <a:defRPr/>
            </a:pPr>
            <a:r>
              <a:rPr lang="id-ID" sz="2000" dirty="0" smtClean="0">
                <a:solidFill>
                  <a:srgbClr val="1C0ED0"/>
                </a:solidFill>
              </a:rPr>
              <a:t>Wakil Ketua I (merangkap anggota): Dirjen Anggaran, Kementerian Keuangan;</a:t>
            </a:r>
          </a:p>
          <a:p>
            <a:pPr marL="1420813" indent="-342900" algn="just">
              <a:spcBef>
                <a:spcPct val="20000"/>
              </a:spcBef>
              <a:buFont typeface="Wingdings" pitchFamily="2" charset="2"/>
              <a:buChar char="ü"/>
              <a:defRPr/>
            </a:pPr>
            <a:r>
              <a:rPr lang="id-ID" sz="2000" dirty="0" smtClean="0">
                <a:solidFill>
                  <a:srgbClr val="1C0ED0"/>
                </a:solidFill>
              </a:rPr>
              <a:t>Wakil Ketua </a:t>
            </a:r>
            <a:r>
              <a:rPr lang="id-ID" sz="2000" dirty="0">
                <a:solidFill>
                  <a:srgbClr val="1C0ED0"/>
                </a:solidFill>
              </a:rPr>
              <a:t>II (merangkap </a:t>
            </a:r>
            <a:r>
              <a:rPr lang="id-ID" sz="2000" dirty="0" smtClean="0">
                <a:solidFill>
                  <a:srgbClr val="1C0ED0"/>
                </a:solidFill>
              </a:rPr>
              <a:t>anggota): Sekjen Kementerian ESDM;</a:t>
            </a:r>
          </a:p>
          <a:p>
            <a:pPr marL="1077913" indent="-546100" algn="just">
              <a:spcBef>
                <a:spcPct val="20000"/>
              </a:spcBef>
              <a:buFont typeface="Wingdings" pitchFamily="2" charset="2"/>
              <a:buChar char="Ø"/>
              <a:tabLst>
                <a:tab pos="1433513" algn="l"/>
              </a:tabLst>
              <a:defRPr/>
            </a:pPr>
            <a:r>
              <a:rPr lang="id-ID" sz="2000" dirty="0" smtClean="0">
                <a:solidFill>
                  <a:srgbClr val="1C0ED0"/>
                </a:solidFill>
              </a:rPr>
              <a:t>Anggota : 9 pejabat eselon 1 Kementerian terkait, Kepala BP Migas, Dirut Pertamina, 3 wakil dari asosiasi IE, 3 wakil LSM;</a:t>
            </a:r>
          </a:p>
          <a:p>
            <a:pPr marL="1077913" indent="-546100" algn="just">
              <a:spcBef>
                <a:spcPct val="20000"/>
              </a:spcBef>
              <a:buFont typeface="Wingdings" pitchFamily="2" charset="2"/>
              <a:buChar char="Ø"/>
              <a:tabLst>
                <a:tab pos="1433513" algn="l"/>
              </a:tabLst>
              <a:defRPr/>
            </a:pPr>
            <a:r>
              <a:rPr lang="id-ID" sz="2000" dirty="0" smtClean="0">
                <a:solidFill>
                  <a:srgbClr val="1C0ED0"/>
                </a:solidFill>
              </a:rPr>
              <a:t>Untuk kelancaran pelaksanaan tugas Tim Transparansi, Ketua Tim Pengarah membentuk Sekretariat.</a:t>
            </a:r>
            <a:endParaRPr lang="id-ID" sz="2000" dirty="0">
              <a:solidFill>
                <a:srgbClr val="1C0ED0"/>
              </a:solidFill>
            </a:endParaRPr>
          </a:p>
          <a:p>
            <a:pPr marL="520700" indent="-342900" algn="just">
              <a:spcBef>
                <a:spcPct val="20000"/>
              </a:spcBef>
              <a:buFont typeface="Arial" pitchFamily="34" charset="0"/>
              <a:buChar char="•"/>
              <a:tabLst>
                <a:tab pos="1433513" algn="l"/>
              </a:tabLst>
              <a:defRPr/>
            </a:pPr>
            <a:endParaRPr lang="id-ID" sz="2000" dirty="0" smtClean="0">
              <a:solidFill>
                <a:srgbClr val="1C0ED0"/>
              </a:solidFill>
            </a:endParaRPr>
          </a:p>
          <a:p>
            <a:pPr marL="635000" indent="-457200" algn="just">
              <a:spcBef>
                <a:spcPct val="20000"/>
              </a:spcBef>
              <a:buFont typeface="Arial" pitchFamily="34" charset="0"/>
              <a:buChar char="•"/>
              <a:defRPr/>
            </a:pPr>
            <a:endParaRPr lang="id-ID" sz="2000" dirty="0" smtClean="0">
              <a:solidFill>
                <a:srgbClr val="1C0ED0"/>
              </a:solidFill>
            </a:endParaRPr>
          </a:p>
        </p:txBody>
      </p:sp>
    </p:spTree>
    <p:extLst>
      <p:ext uri="{BB962C8B-B14F-4D97-AF65-F5344CB8AC3E}">
        <p14:creationId xmlns:p14="http://schemas.microsoft.com/office/powerpoint/2010/main" val="3746987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5" y="188640"/>
            <a:ext cx="8064897" cy="936104"/>
          </a:xfrm>
          <a:prstGeom prst="rect">
            <a:avLst/>
          </a:prstGeom>
          <a:noFill/>
          <a:ln w="9525">
            <a:noFill/>
            <a:miter lim="800000"/>
            <a:headEnd/>
            <a:tailEnd/>
          </a:ln>
        </p:spPr>
        <p:txBody>
          <a:bodyPr anchor="b"/>
          <a:lstStyle/>
          <a:p>
            <a:pPr algn="ctr"/>
            <a:r>
              <a:rPr lang="id-ID" sz="2400" b="1" dirty="0" smtClean="0">
                <a:solidFill>
                  <a:schemeClr val="accent2"/>
                </a:solidFill>
                <a:latin typeface="Lucida Sans" pitchFamily="34" charset="0"/>
              </a:rPr>
              <a:t>BAB III : </a:t>
            </a:r>
            <a:r>
              <a:rPr lang="id-ID" sz="2400" b="1" dirty="0">
                <a:solidFill>
                  <a:schemeClr val="accent2"/>
                </a:solidFill>
              </a:rPr>
              <a:t>MEKANISME TRANSPARANSI</a:t>
            </a:r>
            <a:endParaRPr lang="id-ID" sz="2400" b="1" dirty="0">
              <a:solidFill>
                <a:schemeClr val="accent2"/>
              </a:solidFill>
              <a:latin typeface="Lucida Sans" pitchFamily="34" charset="0"/>
            </a:endParaRPr>
          </a:p>
        </p:txBody>
      </p:sp>
      <p:sp>
        <p:nvSpPr>
          <p:cNvPr id="36" name="Rectangle 35"/>
          <p:cNvSpPr/>
          <p:nvPr/>
        </p:nvSpPr>
        <p:spPr>
          <a:xfrm>
            <a:off x="719840" y="1354956"/>
            <a:ext cx="8100632" cy="4462760"/>
          </a:xfrm>
          <a:prstGeom prst="rect">
            <a:avLst/>
          </a:prstGeom>
        </p:spPr>
        <p:txBody>
          <a:bodyPr wrap="square">
            <a:spAutoFit/>
          </a:bodyPr>
          <a:lstStyle/>
          <a:p>
            <a:pPr marL="520700" indent="-342900" algn="just">
              <a:spcBef>
                <a:spcPct val="20000"/>
              </a:spcBef>
              <a:buFont typeface="Arial" pitchFamily="34" charset="0"/>
              <a:buChar char="•"/>
              <a:tabLst>
                <a:tab pos="1433513" algn="l"/>
              </a:tabLst>
              <a:defRPr/>
            </a:pPr>
            <a:r>
              <a:rPr lang="id-ID" sz="2000" dirty="0" smtClean="0">
                <a:solidFill>
                  <a:srgbClr val="1C0ED0"/>
                </a:solidFill>
              </a:rPr>
              <a:t>Pemerintah, Pemerintah Daerah, BP Migas,, dan perusahaan IE menyerahkan laporan kepada Tim Transparansi melalui Tim Pelaksana.</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Format laporan sebagaimana ditetapkan oleh Tim Pelaksana.</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Muatan data dan laporan diatur dalam Pasal 14 butir (2) a, b, dan c.  </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Laporan  yang diserahkan kepada Tim Transparansi direkonsiliasi oleh rekonsiliator .</a:t>
            </a:r>
          </a:p>
          <a:p>
            <a:pPr marL="635000" indent="-457200" algn="just">
              <a:spcBef>
                <a:spcPct val="20000"/>
              </a:spcBef>
              <a:buFont typeface="Arial" pitchFamily="34" charset="0"/>
              <a:buChar char="•"/>
              <a:defRPr/>
            </a:pPr>
            <a:r>
              <a:rPr lang="id-ID" sz="2000" dirty="0" smtClean="0">
                <a:solidFill>
                  <a:srgbClr val="1C0ED0"/>
                </a:solidFill>
              </a:rPr>
              <a:t>Ketua Tim Pelaksana melaporkan hasil rekonsiliasi kepada Ketua Tim Pengarah.</a:t>
            </a:r>
          </a:p>
          <a:p>
            <a:pPr marL="635000" indent="-457200" algn="just">
              <a:spcBef>
                <a:spcPct val="20000"/>
              </a:spcBef>
              <a:buFont typeface="Arial" pitchFamily="34" charset="0"/>
              <a:buChar char="•"/>
              <a:defRPr/>
            </a:pPr>
            <a:r>
              <a:rPr lang="id-ID" sz="2000" dirty="0" smtClean="0">
                <a:solidFill>
                  <a:srgbClr val="1C0ED0"/>
                </a:solidFill>
              </a:rPr>
              <a:t>Tim Pelaksana wajib mempublikasikan hasil rekonsiliasi.</a:t>
            </a:r>
          </a:p>
          <a:p>
            <a:pPr marL="635000" indent="-457200" algn="just">
              <a:spcBef>
                <a:spcPct val="20000"/>
              </a:spcBef>
              <a:buFont typeface="Arial" pitchFamily="34" charset="0"/>
              <a:buChar char="•"/>
              <a:defRPr/>
            </a:pPr>
            <a:r>
              <a:rPr lang="id-ID" sz="2000" dirty="0">
                <a:solidFill>
                  <a:srgbClr val="1C0ED0"/>
                </a:solidFill>
              </a:rPr>
              <a:t>Publikasi hasil </a:t>
            </a:r>
            <a:r>
              <a:rPr lang="id-ID" sz="2000" dirty="0" smtClean="0">
                <a:solidFill>
                  <a:srgbClr val="1C0ED0"/>
                </a:solidFill>
              </a:rPr>
              <a:t>rekonsiliasi dilakukan melalui a.l., situs internet, seminar dan media publikasi dan komunikasi lainnya.</a:t>
            </a:r>
          </a:p>
        </p:txBody>
      </p:sp>
    </p:spTree>
    <p:extLst>
      <p:ext uri="{BB962C8B-B14F-4D97-AF65-F5344CB8AC3E}">
        <p14:creationId xmlns:p14="http://schemas.microsoft.com/office/powerpoint/2010/main" val="612117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5" y="188640"/>
            <a:ext cx="8064897" cy="936104"/>
          </a:xfrm>
          <a:prstGeom prst="rect">
            <a:avLst/>
          </a:prstGeom>
          <a:noFill/>
          <a:ln w="9525">
            <a:noFill/>
            <a:miter lim="800000"/>
            <a:headEnd/>
            <a:tailEnd/>
          </a:ln>
        </p:spPr>
        <p:txBody>
          <a:bodyPr anchor="b"/>
          <a:lstStyle/>
          <a:p>
            <a:pPr algn="ctr"/>
            <a:r>
              <a:rPr lang="id-ID" sz="2400" b="1" dirty="0" smtClean="0">
                <a:solidFill>
                  <a:schemeClr val="accent2"/>
                </a:solidFill>
                <a:latin typeface="Lucida Sans" pitchFamily="34" charset="0"/>
              </a:rPr>
              <a:t>BAB IV</a:t>
            </a:r>
            <a:r>
              <a:rPr lang="id-ID" sz="2400" b="1" dirty="0">
                <a:solidFill>
                  <a:schemeClr val="accent2"/>
                </a:solidFill>
                <a:latin typeface="Lucida Sans" pitchFamily="34" charset="0"/>
              </a:rPr>
              <a:t> </a:t>
            </a:r>
            <a:r>
              <a:rPr lang="id-ID" sz="2400" b="1" dirty="0" smtClean="0">
                <a:solidFill>
                  <a:schemeClr val="accent2"/>
                </a:solidFill>
                <a:latin typeface="Lucida Sans" pitchFamily="34" charset="0"/>
              </a:rPr>
              <a:t>: </a:t>
            </a:r>
            <a:r>
              <a:rPr lang="id-ID" sz="2400" b="1" dirty="0">
                <a:solidFill>
                  <a:schemeClr val="accent2"/>
                </a:solidFill>
              </a:rPr>
              <a:t>PEMBIAYAAN</a:t>
            </a:r>
            <a:endParaRPr lang="id-ID" sz="2400" b="1" dirty="0">
              <a:solidFill>
                <a:schemeClr val="accent2"/>
              </a:solidFill>
              <a:latin typeface="Lucida Sans" pitchFamily="34" charset="0"/>
            </a:endParaRPr>
          </a:p>
        </p:txBody>
      </p:sp>
      <p:sp>
        <p:nvSpPr>
          <p:cNvPr id="36" name="Rectangle 35"/>
          <p:cNvSpPr/>
          <p:nvPr/>
        </p:nvSpPr>
        <p:spPr>
          <a:xfrm>
            <a:off x="755575" y="1628800"/>
            <a:ext cx="7920881" cy="2062103"/>
          </a:xfrm>
          <a:prstGeom prst="rect">
            <a:avLst/>
          </a:prstGeom>
        </p:spPr>
        <p:txBody>
          <a:bodyPr wrap="square">
            <a:spAutoFit/>
          </a:bodyPr>
          <a:lstStyle/>
          <a:p>
            <a:pPr marL="177800" algn="just">
              <a:spcBef>
                <a:spcPct val="20000"/>
              </a:spcBef>
              <a:tabLst>
                <a:tab pos="1433513" algn="l"/>
              </a:tabLst>
              <a:defRPr/>
            </a:pPr>
            <a:endParaRPr lang="id-ID" sz="2000" dirty="0" smtClean="0">
              <a:solidFill>
                <a:srgbClr val="1C0ED0"/>
              </a:solidFill>
            </a:endParaRPr>
          </a:p>
          <a:p>
            <a:pPr marL="177800" algn="just">
              <a:spcBef>
                <a:spcPct val="20000"/>
              </a:spcBef>
              <a:tabLst>
                <a:tab pos="1433513" algn="l"/>
              </a:tabLst>
              <a:defRPr/>
            </a:pPr>
            <a:r>
              <a:rPr lang="id-ID" sz="2000" dirty="0" smtClean="0">
                <a:solidFill>
                  <a:srgbClr val="1C0ED0"/>
                </a:solidFill>
              </a:rPr>
              <a:t>Segala  pembiayaan yang diperlukan bagi pelaksanaan tugas Tim Transparansi dibebankan kepada Anggaran Pendapatan dan Belanja Negara dan sumber pembiayaan lainnya yang sah sesuai dengan ketentuan peraturan perundang-undangan.</a:t>
            </a:r>
          </a:p>
          <a:p>
            <a:pPr marL="635000" indent="-457200" algn="just">
              <a:spcBef>
                <a:spcPct val="20000"/>
              </a:spcBef>
              <a:buFont typeface="Arial" pitchFamily="34" charset="0"/>
              <a:buChar char="•"/>
              <a:defRPr/>
            </a:pPr>
            <a:endParaRPr lang="id-ID" sz="2000" dirty="0" smtClean="0">
              <a:solidFill>
                <a:srgbClr val="1C0ED0"/>
              </a:solidFill>
            </a:endParaRPr>
          </a:p>
        </p:txBody>
      </p:sp>
    </p:spTree>
    <p:extLst>
      <p:ext uri="{BB962C8B-B14F-4D97-AF65-F5344CB8AC3E}">
        <p14:creationId xmlns:p14="http://schemas.microsoft.com/office/powerpoint/2010/main" val="4262930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5" y="188640"/>
            <a:ext cx="8064897" cy="936104"/>
          </a:xfrm>
          <a:prstGeom prst="rect">
            <a:avLst/>
          </a:prstGeom>
          <a:noFill/>
          <a:ln w="9525">
            <a:noFill/>
            <a:miter lim="800000"/>
            <a:headEnd/>
            <a:tailEnd/>
          </a:ln>
        </p:spPr>
        <p:txBody>
          <a:bodyPr anchor="b"/>
          <a:lstStyle/>
          <a:p>
            <a:pPr algn="ctr"/>
            <a:r>
              <a:rPr lang="id-ID" sz="2400" b="1" dirty="0" smtClean="0">
                <a:solidFill>
                  <a:schemeClr val="accent6"/>
                </a:solidFill>
                <a:latin typeface="Lucida Sans" pitchFamily="34" charset="0"/>
              </a:rPr>
              <a:t>V. </a:t>
            </a:r>
            <a:r>
              <a:rPr lang="id-ID" sz="2400" dirty="0">
                <a:solidFill>
                  <a:schemeClr val="accent6"/>
                </a:solidFill>
              </a:rPr>
              <a:t>KETENTUAN PENUTUP</a:t>
            </a:r>
            <a:endParaRPr lang="id-ID" sz="2400" b="1" dirty="0">
              <a:solidFill>
                <a:schemeClr val="accent6"/>
              </a:solidFill>
              <a:latin typeface="Lucida Sans" pitchFamily="34" charset="0"/>
            </a:endParaRPr>
          </a:p>
        </p:txBody>
      </p:sp>
      <p:sp>
        <p:nvSpPr>
          <p:cNvPr id="36" name="Rectangle 35"/>
          <p:cNvSpPr/>
          <p:nvPr/>
        </p:nvSpPr>
        <p:spPr>
          <a:xfrm>
            <a:off x="755575" y="1628800"/>
            <a:ext cx="7920881" cy="2123658"/>
          </a:xfrm>
          <a:prstGeom prst="rect">
            <a:avLst/>
          </a:prstGeom>
        </p:spPr>
        <p:txBody>
          <a:bodyPr wrap="square">
            <a:spAutoFit/>
          </a:bodyPr>
          <a:lstStyle/>
          <a:p>
            <a:pPr marL="177800" algn="just">
              <a:spcBef>
                <a:spcPct val="20000"/>
              </a:spcBef>
              <a:tabLst>
                <a:tab pos="1433513" algn="l"/>
              </a:tabLst>
              <a:defRPr/>
            </a:pPr>
            <a:endParaRPr lang="id-ID" sz="2000" dirty="0" smtClean="0">
              <a:solidFill>
                <a:srgbClr val="1C0ED0"/>
              </a:solidFill>
            </a:endParaRPr>
          </a:p>
          <a:p>
            <a:pPr marL="520700" indent="-342900" algn="just">
              <a:spcBef>
                <a:spcPct val="20000"/>
              </a:spcBef>
              <a:buFont typeface="Arial" pitchFamily="34" charset="0"/>
              <a:buChar char="•"/>
              <a:tabLst>
                <a:tab pos="1433513" algn="l"/>
              </a:tabLst>
              <a:defRPr/>
            </a:pPr>
            <a:r>
              <a:rPr lang="id-ID" sz="2000" dirty="0" smtClean="0">
                <a:solidFill>
                  <a:srgbClr val="1C0ED0"/>
                </a:solidFill>
              </a:rPr>
              <a:t>Usul pencalonan anggota Tim Pelaksana kepada Ketua Tim Pengarah yang berasal dari perwakilan sebagaimana dimaksud dalam Pasal 10 angka 12, angka 13 dan angka 14;</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Mulai berlakunya Perpres No. 26/2010 – 23 April 2010.</a:t>
            </a:r>
          </a:p>
          <a:p>
            <a:pPr marL="635000" indent="-457200" algn="just">
              <a:spcBef>
                <a:spcPct val="20000"/>
              </a:spcBef>
              <a:buFont typeface="Arial" pitchFamily="34" charset="0"/>
              <a:buChar char="•"/>
              <a:defRPr/>
            </a:pPr>
            <a:endParaRPr lang="id-ID" sz="2000" dirty="0" smtClean="0">
              <a:solidFill>
                <a:srgbClr val="1C0ED0"/>
              </a:solidFill>
            </a:endParaRPr>
          </a:p>
        </p:txBody>
      </p:sp>
    </p:spTree>
    <p:extLst>
      <p:ext uri="{BB962C8B-B14F-4D97-AF65-F5344CB8AC3E}">
        <p14:creationId xmlns:p14="http://schemas.microsoft.com/office/powerpoint/2010/main" val="2870285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864095"/>
          </a:xfrm>
          <a:solidFill>
            <a:schemeClr val="tx2">
              <a:lumMod val="25000"/>
            </a:schemeClr>
          </a:solidFill>
        </p:spPr>
        <p:txBody>
          <a:bodyPr>
            <a:normAutofit fontScale="90000"/>
          </a:bodyPr>
          <a:lstStyle/>
          <a:p>
            <a:r>
              <a:rPr lang="id-ID" sz="2800" dirty="0" smtClean="0"/>
              <a:t>Memahami EITI ...</a:t>
            </a:r>
            <a:br>
              <a:rPr lang="id-ID" sz="2800" dirty="0" smtClean="0"/>
            </a:br>
            <a:r>
              <a:rPr lang="id-ID" sz="2800" dirty="0" smtClean="0"/>
              <a:t> </a:t>
            </a:r>
            <a:endParaRPr lang="id-ID" sz="2800" dirty="0"/>
          </a:p>
        </p:txBody>
      </p:sp>
      <p:sp>
        <p:nvSpPr>
          <p:cNvPr id="3" name="Subtitle 2"/>
          <p:cNvSpPr>
            <a:spLocks noGrp="1"/>
          </p:cNvSpPr>
          <p:nvPr>
            <p:ph type="subTitle" idx="1"/>
          </p:nvPr>
        </p:nvSpPr>
        <p:spPr>
          <a:xfrm>
            <a:off x="611560" y="1340768"/>
            <a:ext cx="7848872" cy="4298032"/>
          </a:xfrm>
          <a:solidFill>
            <a:schemeClr val="tx2">
              <a:lumMod val="25000"/>
            </a:schemeClr>
          </a:solidFill>
        </p:spPr>
        <p:txBody>
          <a:bodyPr>
            <a:normAutofit fontScale="32500" lnSpcReduction="20000"/>
          </a:bodyPr>
          <a:lstStyle/>
          <a:p>
            <a:pPr marL="514350" indent="-514350" algn="just">
              <a:buAutoNum type="arabicPeriod"/>
            </a:pPr>
            <a:r>
              <a:rPr lang="id-ID" sz="6000" dirty="0" smtClean="0">
                <a:solidFill>
                  <a:schemeClr val="tx1"/>
                </a:solidFill>
              </a:rPr>
              <a:t>Apa EITI?</a:t>
            </a:r>
          </a:p>
          <a:p>
            <a:pPr marL="812800" indent="-276225" algn="just">
              <a:buFont typeface="Arial" pitchFamily="34" charset="0"/>
              <a:buChar char="•"/>
            </a:pPr>
            <a:r>
              <a:rPr lang="id-ID" sz="4900" dirty="0" smtClean="0">
                <a:solidFill>
                  <a:schemeClr val="tx1"/>
                </a:solidFill>
              </a:rPr>
              <a:t>EITI adalah standar transparansi internasional tentang penerimaan negara (daerah) dari industri ekstraktif  (migas dan pertambangan). </a:t>
            </a:r>
          </a:p>
          <a:p>
            <a:pPr marL="812800" indent="-276225" algn="just">
              <a:buFont typeface="Arial" pitchFamily="34" charset="0"/>
              <a:buChar char="•"/>
            </a:pPr>
            <a:endParaRPr lang="id-ID" sz="4000" dirty="0" smtClean="0">
              <a:solidFill>
                <a:schemeClr val="tx1"/>
              </a:solidFill>
            </a:endParaRPr>
          </a:p>
          <a:p>
            <a:pPr marL="812800" indent="-276225" algn="just">
              <a:buFont typeface="Arial" pitchFamily="34" charset="0"/>
              <a:buChar char="•"/>
            </a:pPr>
            <a:r>
              <a:rPr lang="id-ID" sz="4900" dirty="0" smtClean="0">
                <a:solidFill>
                  <a:schemeClr val="tx1"/>
                </a:solidFill>
              </a:rPr>
              <a:t>Prinsip dasar dari standar ini adalah rekonsiliasi laporan dari industri dan pemerintah dan hasilnya terbuka sebagai informasi publik.</a:t>
            </a:r>
          </a:p>
          <a:p>
            <a:pPr marL="812800" indent="-276225" algn="just">
              <a:buFont typeface="Arial" pitchFamily="34" charset="0"/>
              <a:buChar char="•"/>
            </a:pPr>
            <a:endParaRPr lang="id-ID" sz="4000" dirty="0" smtClean="0">
              <a:solidFill>
                <a:schemeClr val="tx1"/>
              </a:solidFill>
            </a:endParaRPr>
          </a:p>
          <a:p>
            <a:pPr marL="812800" indent="-276225" algn="just">
              <a:buFont typeface="Arial" pitchFamily="34" charset="0"/>
              <a:buChar char="•"/>
            </a:pPr>
            <a:r>
              <a:rPr lang="id-ID" sz="4900" dirty="0" smtClean="0">
                <a:solidFill>
                  <a:schemeClr val="tx1"/>
                </a:solidFill>
              </a:rPr>
              <a:t>Proses rekonsiliasi  (mekanisme) pelaporan mencakup:</a:t>
            </a:r>
          </a:p>
          <a:p>
            <a:pPr marL="1160463" indent="-350838" algn="just"/>
            <a:r>
              <a:rPr lang="id-ID" sz="4900" dirty="0" smtClean="0">
                <a:solidFill>
                  <a:schemeClr val="tx1"/>
                </a:solidFill>
              </a:rPr>
              <a:t>- 	penyerahan template oleh  perusahaan termasuk BUMN – yang melaporkan pembayaran, royalti atau pembagian hasil industri  migas dan pertambangan yang disetorkan kepada pemerintah dari industri tersebut.</a:t>
            </a:r>
          </a:p>
          <a:p>
            <a:pPr marL="1160463" indent="-350838" algn="just"/>
            <a:r>
              <a:rPr lang="id-ID" sz="4900" dirty="0" smtClean="0">
                <a:solidFill>
                  <a:schemeClr val="tx1"/>
                </a:solidFill>
              </a:rPr>
              <a:t>- 	penyerahan template oleh instansi pemerintah terkait, yang melaporkan besarnya penerimaan atau </a:t>
            </a:r>
            <a:r>
              <a:rPr lang="id-ID" sz="4900" dirty="0">
                <a:solidFill>
                  <a:schemeClr val="tx1"/>
                </a:solidFill>
              </a:rPr>
              <a:t>pembagian hasil industri  migas dan pertambangan </a:t>
            </a:r>
            <a:r>
              <a:rPr lang="id-ID" sz="4900" dirty="0" smtClean="0">
                <a:solidFill>
                  <a:schemeClr val="tx1"/>
                </a:solidFill>
              </a:rPr>
              <a:t>yang diterima dari industri tersebut.</a:t>
            </a:r>
          </a:p>
          <a:p>
            <a:pPr marL="1160463" indent="-350838" algn="just"/>
            <a:r>
              <a:rPr lang="id-ID" sz="4900" dirty="0" smtClean="0">
                <a:solidFill>
                  <a:schemeClr val="tx1"/>
                </a:solidFill>
              </a:rPr>
              <a:t>-	 penunjukan rekonsiliator independen untuk mengecek-ulang angka-angka dalam poin (1) dan (2), mengidentifikasi dan menjelaskan setiap perbedaan yang ada.</a:t>
            </a:r>
          </a:p>
          <a:p>
            <a:pPr marL="1160463" indent="-350838" algn="just"/>
            <a:r>
              <a:rPr lang="id-ID" sz="4900" dirty="0" smtClean="0">
                <a:solidFill>
                  <a:schemeClr val="tx1"/>
                </a:solidFill>
              </a:rPr>
              <a:t>- 	Pengawasan  butir (3) oleh </a:t>
            </a:r>
            <a:r>
              <a:rPr lang="id-ID" sz="4900" i="1" dirty="0" smtClean="0">
                <a:solidFill>
                  <a:schemeClr val="tx1"/>
                </a:solidFill>
              </a:rPr>
              <a:t>Multi Stakeholder Group</a:t>
            </a:r>
            <a:r>
              <a:rPr lang="id-ID" sz="4900" dirty="0" smtClean="0">
                <a:solidFill>
                  <a:schemeClr val="tx1"/>
                </a:solidFill>
              </a:rPr>
              <a:t>.</a:t>
            </a:r>
          </a:p>
          <a:p>
            <a:pPr marL="514350" indent="-514350" algn="just">
              <a:buFont typeface="Arial" pitchFamily="34" charset="0"/>
              <a:buChar char="•"/>
            </a:pPr>
            <a:endParaRPr lang="id-ID" sz="2200" dirty="0" smtClean="0">
              <a:solidFill>
                <a:schemeClr val="tx1"/>
              </a:solidFill>
            </a:endParaRPr>
          </a:p>
          <a:p>
            <a:pPr algn="just"/>
            <a:r>
              <a:rPr lang="id-ID" sz="2400" dirty="0" smtClean="0">
                <a:solidFill>
                  <a:schemeClr val="tx1"/>
                </a:solidFill>
              </a:rPr>
              <a:t> </a:t>
            </a:r>
            <a:endParaRPr lang="id-ID" sz="2400" dirty="0">
              <a:solidFill>
                <a:schemeClr val="tx1"/>
              </a:solidFill>
            </a:endParaRPr>
          </a:p>
        </p:txBody>
      </p:sp>
    </p:spTree>
    <p:extLst>
      <p:ext uri="{BB962C8B-B14F-4D97-AF65-F5344CB8AC3E}">
        <p14:creationId xmlns:p14="http://schemas.microsoft.com/office/powerpoint/2010/main" val="589450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11"/>
          <p:cNvSpPr>
            <a:spLocks noChangeShapeType="1"/>
          </p:cNvSpPr>
          <p:nvPr/>
        </p:nvSpPr>
        <p:spPr bwMode="auto">
          <a:xfrm flipH="1" flipV="1">
            <a:off x="4357688" y="4886325"/>
            <a:ext cx="46037" cy="388938"/>
          </a:xfrm>
          <a:prstGeom prst="line">
            <a:avLst/>
          </a:prstGeom>
          <a:noFill/>
          <a:ln w="76200">
            <a:solidFill>
              <a:srgbClr val="D77425"/>
            </a:solidFill>
            <a:round/>
            <a:headEnd/>
            <a:tailEnd type="triangle" w="med" len="med"/>
          </a:ln>
        </p:spPr>
        <p:txBody>
          <a:bodyPr/>
          <a:lstStyle/>
          <a:p>
            <a:pPr fontAlgn="auto">
              <a:spcBef>
                <a:spcPts val="0"/>
              </a:spcBef>
              <a:spcAft>
                <a:spcPts val="0"/>
              </a:spcAft>
            </a:pPr>
            <a:endParaRPr lang="en-GB">
              <a:solidFill>
                <a:prstClr val="white"/>
              </a:solidFill>
              <a:latin typeface="Calibri"/>
            </a:endParaRPr>
          </a:p>
        </p:txBody>
      </p:sp>
      <p:grpSp>
        <p:nvGrpSpPr>
          <p:cNvPr id="19461" name="Group 23"/>
          <p:cNvGrpSpPr>
            <a:grpSpLocks/>
          </p:cNvGrpSpPr>
          <p:nvPr/>
        </p:nvGrpSpPr>
        <p:grpSpPr bwMode="auto">
          <a:xfrm>
            <a:off x="990600" y="1412840"/>
            <a:ext cx="7142163" cy="2808742"/>
            <a:chOff x="590" y="886"/>
            <a:chExt cx="4739" cy="1696"/>
          </a:xfrm>
        </p:grpSpPr>
        <p:sp>
          <p:nvSpPr>
            <p:cNvPr id="19466" name="Rectangle 24"/>
            <p:cNvSpPr>
              <a:spLocks noChangeArrowheads="1"/>
            </p:cNvSpPr>
            <p:nvPr/>
          </p:nvSpPr>
          <p:spPr bwMode="auto">
            <a:xfrm>
              <a:off x="590" y="886"/>
              <a:ext cx="1270" cy="826"/>
            </a:xfrm>
            <a:prstGeom prst="rect">
              <a:avLst/>
            </a:prstGeom>
            <a:solidFill>
              <a:schemeClr val="accent2">
                <a:lumMod val="75000"/>
              </a:schemeClr>
            </a:solidFill>
            <a:ln w="25400">
              <a:noFill/>
              <a:miter lim="800000"/>
              <a:headEnd/>
              <a:tailEnd/>
            </a:ln>
          </p:spPr>
          <p:txBody>
            <a:bodyPr anchor="ctr"/>
            <a:lstStyle/>
            <a:p>
              <a:pPr algn="ctr" fontAlgn="auto">
                <a:spcBef>
                  <a:spcPts val="0"/>
                </a:spcBef>
                <a:spcAft>
                  <a:spcPts val="0"/>
                </a:spcAft>
              </a:pPr>
              <a:r>
                <a:rPr lang="en-US" dirty="0" err="1">
                  <a:solidFill>
                    <a:srgbClr val="FFFFFF"/>
                  </a:solidFill>
                  <a:latin typeface="Trebuchet MS" charset="0"/>
                </a:rPr>
                <a:t>Peusahaan</a:t>
              </a:r>
              <a:r>
                <a:rPr lang="en-US" dirty="0">
                  <a:solidFill>
                    <a:srgbClr val="FFFFFF"/>
                  </a:solidFill>
                  <a:latin typeface="Trebuchet MS" charset="0"/>
                </a:rPr>
                <a:t> </a:t>
              </a:r>
              <a:r>
                <a:rPr lang="en-US" dirty="0" err="1">
                  <a:solidFill>
                    <a:srgbClr val="FFFFFF"/>
                  </a:solidFill>
                  <a:latin typeface="Trebuchet MS" charset="0"/>
                </a:rPr>
                <a:t>Melaporkan</a:t>
              </a:r>
              <a:r>
                <a:rPr lang="en-US" dirty="0">
                  <a:solidFill>
                    <a:srgbClr val="FFFFFF"/>
                  </a:solidFill>
                  <a:latin typeface="Trebuchet MS" charset="0"/>
                </a:rPr>
                <a:t> </a:t>
              </a:r>
              <a:r>
                <a:rPr lang="en-US" dirty="0" err="1">
                  <a:solidFill>
                    <a:srgbClr val="FFFFFF"/>
                  </a:solidFill>
                  <a:latin typeface="Trebuchet MS" charset="0"/>
                </a:rPr>
                <a:t>Pembayaran</a:t>
              </a:r>
              <a:endParaRPr lang="en-US" dirty="0">
                <a:solidFill>
                  <a:srgbClr val="FFFFFF"/>
                </a:solidFill>
                <a:latin typeface="Trebuchet MS" charset="0"/>
              </a:endParaRPr>
            </a:p>
          </p:txBody>
        </p:sp>
        <p:sp>
          <p:nvSpPr>
            <p:cNvPr id="19467" name="Rectangle 25"/>
            <p:cNvSpPr>
              <a:spLocks noChangeArrowheads="1"/>
            </p:cNvSpPr>
            <p:nvPr/>
          </p:nvSpPr>
          <p:spPr bwMode="auto">
            <a:xfrm>
              <a:off x="3923" y="886"/>
              <a:ext cx="1406" cy="826"/>
            </a:xfrm>
            <a:prstGeom prst="rect">
              <a:avLst/>
            </a:prstGeom>
            <a:solidFill>
              <a:schemeClr val="accent2">
                <a:lumMod val="75000"/>
              </a:schemeClr>
            </a:solidFill>
            <a:ln w="25400">
              <a:noFill/>
              <a:miter lim="800000"/>
              <a:headEnd/>
              <a:tailEnd/>
            </a:ln>
          </p:spPr>
          <p:txBody>
            <a:bodyPr anchor="ctr"/>
            <a:lstStyle/>
            <a:p>
              <a:pPr algn="ctr" fontAlgn="auto">
                <a:spcBef>
                  <a:spcPts val="0"/>
                </a:spcBef>
                <a:spcAft>
                  <a:spcPts val="0"/>
                </a:spcAft>
              </a:pPr>
              <a:r>
                <a:rPr lang="en-US" dirty="0" err="1">
                  <a:solidFill>
                    <a:srgbClr val="FFFFFF"/>
                  </a:solidFill>
                  <a:latin typeface="Trebuchet MS" charset="0"/>
                </a:rPr>
                <a:t>Pemerintah</a:t>
              </a:r>
              <a:r>
                <a:rPr lang="en-US" dirty="0">
                  <a:solidFill>
                    <a:srgbClr val="FFFFFF"/>
                  </a:solidFill>
                  <a:latin typeface="Trebuchet MS" charset="0"/>
                </a:rPr>
                <a:t> </a:t>
              </a:r>
              <a:r>
                <a:rPr lang="en-US" dirty="0" err="1">
                  <a:solidFill>
                    <a:srgbClr val="FFFFFF"/>
                  </a:solidFill>
                  <a:latin typeface="Trebuchet MS" charset="0"/>
                </a:rPr>
                <a:t>Melaporkan</a:t>
              </a:r>
              <a:r>
                <a:rPr lang="en-US" dirty="0">
                  <a:solidFill>
                    <a:srgbClr val="FFFFFF"/>
                  </a:solidFill>
                  <a:latin typeface="Trebuchet MS" charset="0"/>
                </a:rPr>
                <a:t> </a:t>
              </a:r>
              <a:r>
                <a:rPr lang="en-US" dirty="0" err="1">
                  <a:solidFill>
                    <a:srgbClr val="FFFFFF"/>
                  </a:solidFill>
                  <a:latin typeface="Trebuchet MS" charset="0"/>
                </a:rPr>
                <a:t>Penerimaan</a:t>
              </a:r>
              <a:endParaRPr lang="en-US" dirty="0">
                <a:solidFill>
                  <a:srgbClr val="FFFFFF"/>
                </a:solidFill>
                <a:latin typeface="Trebuchet MS" charset="0"/>
              </a:endParaRPr>
            </a:p>
          </p:txBody>
        </p:sp>
        <p:sp>
          <p:nvSpPr>
            <p:cNvPr id="19468" name="Arc 27"/>
            <p:cNvSpPr>
              <a:spLocks/>
            </p:cNvSpPr>
            <p:nvPr/>
          </p:nvSpPr>
          <p:spPr bwMode="auto">
            <a:xfrm>
              <a:off x="2018" y="1342"/>
              <a:ext cx="590" cy="45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rgbClr val="008BCA"/>
              </a:solidFill>
              <a:round/>
              <a:headEnd/>
              <a:tailEnd type="stealth" w="med" len="med"/>
            </a:ln>
          </p:spPr>
          <p:txBody>
            <a:bodyPr wrap="none" anchor="ctr"/>
            <a:lstStyle/>
            <a:p>
              <a:pPr fontAlgn="auto">
                <a:spcBef>
                  <a:spcPts val="0"/>
                </a:spcBef>
                <a:spcAft>
                  <a:spcPts val="0"/>
                </a:spcAft>
              </a:pPr>
              <a:endParaRPr lang="en-US">
                <a:solidFill>
                  <a:prstClr val="white"/>
                </a:solidFill>
                <a:latin typeface="Calibri"/>
              </a:endParaRPr>
            </a:p>
          </p:txBody>
        </p:sp>
        <p:sp>
          <p:nvSpPr>
            <p:cNvPr id="19469" name="Arc 28"/>
            <p:cNvSpPr>
              <a:spLocks/>
            </p:cNvSpPr>
            <p:nvPr/>
          </p:nvSpPr>
          <p:spPr bwMode="auto">
            <a:xfrm rot="10800000" flipV="1">
              <a:off x="3243" y="1344"/>
              <a:ext cx="590" cy="45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rgbClr val="008BCA"/>
              </a:solidFill>
              <a:round/>
              <a:headEnd/>
              <a:tailEnd type="stealth" w="med" len="med"/>
            </a:ln>
          </p:spPr>
          <p:txBody>
            <a:bodyPr wrap="none" anchor="ctr"/>
            <a:lstStyle/>
            <a:p>
              <a:pPr fontAlgn="auto">
                <a:spcBef>
                  <a:spcPts val="0"/>
                </a:spcBef>
                <a:spcAft>
                  <a:spcPts val="0"/>
                </a:spcAft>
              </a:pPr>
              <a:endParaRPr lang="en-US">
                <a:solidFill>
                  <a:prstClr val="white"/>
                </a:solidFill>
                <a:latin typeface="Calibri"/>
              </a:endParaRPr>
            </a:p>
          </p:txBody>
        </p:sp>
        <p:sp>
          <p:nvSpPr>
            <p:cNvPr id="19470" name="Rectangle 29"/>
            <p:cNvSpPr>
              <a:spLocks noChangeArrowheads="1"/>
            </p:cNvSpPr>
            <p:nvPr/>
          </p:nvSpPr>
          <p:spPr bwMode="auto">
            <a:xfrm>
              <a:off x="2336" y="1797"/>
              <a:ext cx="1224" cy="785"/>
            </a:xfrm>
            <a:prstGeom prst="rect">
              <a:avLst/>
            </a:prstGeom>
            <a:solidFill>
              <a:schemeClr val="accent2">
                <a:lumMod val="75000"/>
              </a:schemeClr>
            </a:solidFill>
            <a:ln w="25400">
              <a:noFill/>
              <a:miter lim="800000"/>
              <a:headEnd/>
              <a:tailEnd/>
            </a:ln>
          </p:spPr>
          <p:txBody>
            <a:bodyPr anchor="ctr"/>
            <a:lstStyle/>
            <a:p>
              <a:pPr algn="ctr" fontAlgn="auto">
                <a:spcBef>
                  <a:spcPts val="0"/>
                </a:spcBef>
                <a:spcAft>
                  <a:spcPts val="0"/>
                </a:spcAft>
              </a:pPr>
              <a:r>
                <a:rPr lang="en-US" dirty="0" err="1">
                  <a:solidFill>
                    <a:srgbClr val="FFFFFF"/>
                  </a:solidFill>
                  <a:latin typeface="Trebuchet MS" charset="0"/>
                </a:rPr>
                <a:t>Rekonsiliasi</a:t>
              </a:r>
              <a:r>
                <a:rPr lang="en-US" dirty="0">
                  <a:solidFill>
                    <a:srgbClr val="FFFFFF"/>
                  </a:solidFill>
                  <a:latin typeface="Trebuchet MS" charset="0"/>
                </a:rPr>
                <a:t> </a:t>
              </a:r>
              <a:r>
                <a:rPr lang="en-US" dirty="0" err="1">
                  <a:solidFill>
                    <a:srgbClr val="FFFFFF"/>
                  </a:solidFill>
                  <a:latin typeface="Trebuchet MS" charset="0"/>
                </a:rPr>
                <a:t>dan</a:t>
              </a:r>
              <a:r>
                <a:rPr lang="en-US" dirty="0">
                  <a:solidFill>
                    <a:srgbClr val="FFFFFF"/>
                  </a:solidFill>
                  <a:latin typeface="Trebuchet MS" charset="0"/>
                </a:rPr>
                <a:t> </a:t>
              </a:r>
              <a:r>
                <a:rPr lang="en-US" dirty="0" err="1">
                  <a:solidFill>
                    <a:srgbClr val="FFFFFF"/>
                  </a:solidFill>
                  <a:latin typeface="Trebuchet MS" charset="0"/>
                </a:rPr>
                <a:t>Verifikasi</a:t>
              </a:r>
              <a:r>
                <a:rPr lang="en-US" dirty="0">
                  <a:solidFill>
                    <a:srgbClr val="FFFFFF"/>
                  </a:solidFill>
                  <a:latin typeface="Trebuchet MS" charset="0"/>
                </a:rPr>
                <a:t> </a:t>
              </a:r>
              <a:r>
                <a:rPr lang="en-US" dirty="0" err="1">
                  <a:solidFill>
                    <a:srgbClr val="FFFFFF"/>
                  </a:solidFill>
                  <a:latin typeface="Trebuchet MS" charset="0"/>
                </a:rPr>
                <a:t>Independen</a:t>
              </a:r>
              <a:r>
                <a:rPr lang="en-US" dirty="0">
                  <a:solidFill>
                    <a:srgbClr val="FFFFFF"/>
                  </a:solidFill>
                  <a:latin typeface="Trebuchet MS" charset="0"/>
                </a:rPr>
                <a:t> </a:t>
              </a:r>
              <a:r>
                <a:rPr lang="en-US" dirty="0" err="1">
                  <a:solidFill>
                    <a:srgbClr val="FFFFFF"/>
                  </a:solidFill>
                  <a:latin typeface="Trebuchet MS" charset="0"/>
                </a:rPr>
                <a:t>Penerimaan</a:t>
              </a:r>
              <a:r>
                <a:rPr lang="en-US" dirty="0">
                  <a:solidFill>
                    <a:srgbClr val="FFFFFF"/>
                  </a:solidFill>
                  <a:latin typeface="Trebuchet MS" charset="0"/>
                </a:rPr>
                <a:t> </a:t>
              </a:r>
              <a:r>
                <a:rPr lang="en-US" dirty="0" err="1">
                  <a:solidFill>
                    <a:srgbClr val="FFFFFF"/>
                  </a:solidFill>
                  <a:latin typeface="Trebuchet MS" charset="0"/>
                </a:rPr>
                <a:t>Pajak</a:t>
              </a:r>
              <a:r>
                <a:rPr lang="en-US" dirty="0">
                  <a:solidFill>
                    <a:srgbClr val="FFFFFF"/>
                  </a:solidFill>
                  <a:latin typeface="Trebuchet MS" charset="0"/>
                </a:rPr>
                <a:t> &amp; </a:t>
              </a:r>
              <a:r>
                <a:rPr lang="en-US" dirty="0" err="1">
                  <a:solidFill>
                    <a:srgbClr val="FFFFFF"/>
                  </a:solidFill>
                  <a:latin typeface="Trebuchet MS" charset="0"/>
                </a:rPr>
                <a:t>Royalti</a:t>
              </a:r>
              <a:endParaRPr lang="en-US" dirty="0">
                <a:solidFill>
                  <a:srgbClr val="FFFFFF"/>
                </a:solidFill>
                <a:latin typeface="Trebuchet MS" charset="0"/>
              </a:endParaRPr>
            </a:p>
          </p:txBody>
        </p:sp>
      </p:grpSp>
      <p:sp>
        <p:nvSpPr>
          <p:cNvPr id="19462" name="Oval 28"/>
          <p:cNvSpPr>
            <a:spLocks noChangeArrowheads="1"/>
          </p:cNvSpPr>
          <p:nvPr/>
        </p:nvSpPr>
        <p:spPr bwMode="auto">
          <a:xfrm>
            <a:off x="3265488" y="4725145"/>
            <a:ext cx="2306637" cy="1152128"/>
          </a:xfrm>
          <a:prstGeom prst="ellipse">
            <a:avLst/>
          </a:prstGeom>
          <a:solidFill>
            <a:srgbClr val="008BCA"/>
          </a:solidFill>
          <a:ln w="190500">
            <a:noFill/>
            <a:round/>
            <a:headEnd/>
            <a:tailEnd/>
          </a:ln>
        </p:spPr>
        <p:txBody>
          <a:bodyPr/>
          <a:lstStyle/>
          <a:p>
            <a:pPr eaLnBrk="0" fontAlgn="auto" hangingPunct="0">
              <a:spcBef>
                <a:spcPts val="0"/>
              </a:spcBef>
              <a:spcAft>
                <a:spcPts val="0"/>
              </a:spcAft>
            </a:pPr>
            <a:endParaRPr lang="nb-NO" sz="3600">
              <a:solidFill>
                <a:prstClr val="black"/>
              </a:solidFill>
              <a:latin typeface="Frutiger LT 57 Cn" pitchFamily="1" charset="0"/>
            </a:endParaRPr>
          </a:p>
        </p:txBody>
      </p:sp>
      <p:sp>
        <p:nvSpPr>
          <p:cNvPr id="19463" name="Rectangle 26"/>
          <p:cNvSpPr>
            <a:spLocks noChangeArrowheads="1"/>
          </p:cNvSpPr>
          <p:nvPr/>
        </p:nvSpPr>
        <p:spPr bwMode="auto">
          <a:xfrm>
            <a:off x="3265488" y="4653137"/>
            <a:ext cx="2306637" cy="1224138"/>
          </a:xfrm>
          <a:prstGeom prst="rect">
            <a:avLst/>
          </a:prstGeom>
          <a:solidFill>
            <a:schemeClr val="accent2">
              <a:lumMod val="75000"/>
            </a:schemeClr>
          </a:solidFill>
          <a:ln w="25400">
            <a:solidFill>
              <a:schemeClr val="accent2">
                <a:lumMod val="75000"/>
              </a:schemeClr>
            </a:solidFill>
            <a:miter lim="800000"/>
            <a:headEnd/>
            <a:tailEnd/>
          </a:ln>
        </p:spPr>
        <p:txBody>
          <a:bodyPr anchor="ctr"/>
          <a:lstStyle/>
          <a:p>
            <a:pPr algn="ctr" fontAlgn="auto">
              <a:spcBef>
                <a:spcPts val="0"/>
              </a:spcBef>
              <a:spcAft>
                <a:spcPts val="0"/>
              </a:spcAft>
            </a:pPr>
            <a:r>
              <a:rPr lang="en-US" dirty="0" err="1">
                <a:solidFill>
                  <a:srgbClr val="FFFFFF"/>
                </a:solidFill>
                <a:latin typeface="Trebuchet MS" charset="0"/>
              </a:rPr>
              <a:t>Pengawasan</a:t>
            </a:r>
            <a:r>
              <a:rPr lang="en-US" dirty="0">
                <a:solidFill>
                  <a:srgbClr val="FFFFFF"/>
                </a:solidFill>
                <a:latin typeface="Trebuchet MS" charset="0"/>
              </a:rPr>
              <a:t> </a:t>
            </a:r>
            <a:r>
              <a:rPr lang="en-US" dirty="0" err="1">
                <a:solidFill>
                  <a:srgbClr val="FFFFFF"/>
                </a:solidFill>
                <a:latin typeface="Trebuchet MS" charset="0"/>
              </a:rPr>
              <a:t>oleh</a:t>
            </a:r>
            <a:r>
              <a:rPr lang="en-US" dirty="0">
                <a:solidFill>
                  <a:srgbClr val="FFFFFF"/>
                </a:solidFill>
                <a:latin typeface="Trebuchet MS" charset="0"/>
              </a:rPr>
              <a:t/>
            </a:r>
            <a:br>
              <a:rPr lang="en-US" dirty="0">
                <a:solidFill>
                  <a:srgbClr val="FFFFFF"/>
                </a:solidFill>
                <a:latin typeface="Trebuchet MS" charset="0"/>
              </a:rPr>
            </a:br>
            <a:r>
              <a:rPr lang="en-US" i="1" dirty="0">
                <a:solidFill>
                  <a:srgbClr val="FFFFFF"/>
                </a:solidFill>
                <a:latin typeface="Trebuchet MS" charset="0"/>
              </a:rPr>
              <a:t>Multi-Stakeholder Group</a:t>
            </a:r>
          </a:p>
        </p:txBody>
      </p:sp>
      <p:sp>
        <p:nvSpPr>
          <p:cNvPr id="19464" name="Rectangle 30"/>
          <p:cNvSpPr>
            <a:spLocks noChangeArrowheads="1"/>
          </p:cNvSpPr>
          <p:nvPr/>
        </p:nvSpPr>
        <p:spPr bwMode="auto">
          <a:xfrm>
            <a:off x="1691680" y="260648"/>
            <a:ext cx="5040560" cy="1008112"/>
          </a:xfrm>
          <a:prstGeom prst="rect">
            <a:avLst/>
          </a:prstGeom>
          <a:solidFill>
            <a:srgbClr val="002060"/>
          </a:solidFill>
          <a:ln w="9525">
            <a:noFill/>
            <a:miter lim="800000"/>
            <a:headEnd/>
            <a:tailEnd/>
          </a:ln>
        </p:spPr>
        <p:txBody>
          <a:bodyPr lIns="0" tIns="0" rIns="0" bIns="0" anchor="b"/>
          <a:lstStyle/>
          <a:p>
            <a:pPr algn="ctr" fontAlgn="auto">
              <a:spcBef>
                <a:spcPts val="0"/>
              </a:spcBef>
              <a:spcAft>
                <a:spcPts val="0"/>
              </a:spcAft>
            </a:pPr>
            <a:r>
              <a:rPr lang="nb-NO" sz="3200" dirty="0">
                <a:solidFill>
                  <a:srgbClr val="EEECE1"/>
                </a:solidFill>
                <a:latin typeface="Calibri"/>
              </a:rPr>
              <a:t>Mekanisme Penerapan </a:t>
            </a:r>
          </a:p>
          <a:p>
            <a:pPr algn="ctr" fontAlgn="auto">
              <a:spcBef>
                <a:spcPts val="0"/>
              </a:spcBef>
              <a:spcAft>
                <a:spcPts val="0"/>
              </a:spcAft>
            </a:pPr>
            <a:r>
              <a:rPr lang="nb-NO" sz="3200" dirty="0">
                <a:solidFill>
                  <a:srgbClr val="EEECE1"/>
                </a:solidFill>
                <a:latin typeface="Calibri"/>
              </a:rPr>
              <a:t>EITI </a:t>
            </a:r>
            <a:r>
              <a:rPr lang="id-ID" sz="3200" dirty="0" smtClean="0">
                <a:solidFill>
                  <a:srgbClr val="EEECE1"/>
                </a:solidFill>
                <a:latin typeface="Calibri"/>
              </a:rPr>
              <a:t> </a:t>
            </a:r>
            <a:endParaRPr lang="nb-NO" sz="3200" dirty="0">
              <a:solidFill>
                <a:srgbClr val="EEECE1"/>
              </a:solidFill>
              <a:latin typeface="Calibri"/>
            </a:endParaRPr>
          </a:p>
        </p:txBody>
      </p:sp>
      <p:sp>
        <p:nvSpPr>
          <p:cNvPr id="2" name="Up Arrow 1"/>
          <p:cNvSpPr/>
          <p:nvPr/>
        </p:nvSpPr>
        <p:spPr>
          <a:xfrm>
            <a:off x="4341761" y="4221582"/>
            <a:ext cx="384299" cy="503563"/>
          </a:xfrm>
          <a:prstGeom prst="upArrow">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auto">
              <a:spcBef>
                <a:spcPts val="0"/>
              </a:spcBef>
              <a:spcAft>
                <a:spcPts val="0"/>
              </a:spcAft>
            </a:pPr>
            <a:endParaRPr lang="id-ID">
              <a:solidFill>
                <a:prstClr val="white"/>
              </a:solidFill>
            </a:endParaRPr>
          </a:p>
        </p:txBody>
      </p:sp>
    </p:spTree>
    <p:extLst>
      <p:ext uri="{BB962C8B-B14F-4D97-AF65-F5344CB8AC3E}">
        <p14:creationId xmlns:p14="http://schemas.microsoft.com/office/powerpoint/2010/main" val="217370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a:solidFill>
            <a:schemeClr val="tx2">
              <a:lumMod val="10000"/>
            </a:schemeClr>
          </a:solidFill>
        </p:spPr>
        <p:txBody>
          <a:bodyPr/>
          <a:lstStyle/>
          <a:p>
            <a:r>
              <a:rPr lang="en-US" sz="4000" b="1" dirty="0" smtClean="0"/>
              <a:t>Item yang </a:t>
            </a:r>
            <a:r>
              <a:rPr lang="en-US" sz="4000" b="1" dirty="0" err="1" smtClean="0"/>
              <a:t>dilaporkan</a:t>
            </a:r>
            <a:endParaRPr lang="en-GB" sz="4000" b="1" dirty="0"/>
          </a:p>
        </p:txBody>
      </p:sp>
      <p:graphicFrame>
        <p:nvGraphicFramePr>
          <p:cNvPr id="4" name="Content Placeholder 3"/>
          <p:cNvGraphicFramePr>
            <a:graphicFrameLocks/>
          </p:cNvGraphicFramePr>
          <p:nvPr>
            <p:extLst>
              <p:ext uri="{D42A27DB-BD31-4B8C-83A1-F6EECF244321}">
                <p14:modId xmlns:p14="http://schemas.microsoft.com/office/powerpoint/2010/main" val="837679664"/>
              </p:ext>
            </p:extLst>
          </p:nvPr>
        </p:nvGraphicFramePr>
        <p:xfrm>
          <a:off x="285720" y="1857364"/>
          <a:ext cx="8572560" cy="4571996"/>
        </p:xfrm>
        <a:graphic>
          <a:graphicData uri="http://schemas.openxmlformats.org/drawingml/2006/table">
            <a:tbl>
              <a:tblPr firstRow="1" bandRow="1">
                <a:tableStyleId>{5C22544A-7EE6-4342-B048-85BDC9FD1C3A}</a:tableStyleId>
              </a:tblPr>
              <a:tblGrid>
                <a:gridCol w="494217"/>
                <a:gridCol w="3033283"/>
                <a:gridCol w="617312"/>
                <a:gridCol w="4427748"/>
              </a:tblGrid>
              <a:tr h="415636">
                <a:tc>
                  <a:txBody>
                    <a:bodyPr/>
                    <a:lstStyle/>
                    <a:p>
                      <a:endParaRPr lang="en-US" sz="1800" dirty="0">
                        <a:solidFill>
                          <a:schemeClr val="bg1"/>
                        </a:solidFill>
                      </a:endParaRPr>
                    </a:p>
                  </a:txBody>
                  <a:tcPr marL="101600" marR="101600" marT="52754" marB="52754"/>
                </a:tc>
                <a:tc>
                  <a:txBody>
                    <a:bodyPr/>
                    <a:lstStyle/>
                    <a:p>
                      <a:r>
                        <a:rPr lang="en-US" sz="1800" dirty="0" err="1" smtClean="0">
                          <a:solidFill>
                            <a:schemeClr val="bg1"/>
                          </a:solidFill>
                        </a:rPr>
                        <a:t>Rekonsiliasi</a:t>
                      </a:r>
                      <a:endParaRPr lang="en-US" sz="1800" dirty="0">
                        <a:solidFill>
                          <a:schemeClr val="bg1"/>
                        </a:solidFill>
                      </a:endParaRPr>
                    </a:p>
                  </a:txBody>
                  <a:tcPr marL="101600" marR="101600" marT="52754" marB="52754">
                    <a:solidFill>
                      <a:srgbClr val="00B0F0"/>
                    </a:solidFill>
                  </a:tcPr>
                </a:tc>
                <a:tc>
                  <a:txBody>
                    <a:bodyPr/>
                    <a:lstStyle/>
                    <a:p>
                      <a:endParaRPr lang="en-US" sz="1800" dirty="0">
                        <a:solidFill>
                          <a:schemeClr val="bg1"/>
                        </a:solidFill>
                      </a:endParaRPr>
                    </a:p>
                  </a:txBody>
                  <a:tcPr marL="101600" marR="101600" marT="52754" marB="52754"/>
                </a:tc>
                <a:tc>
                  <a:txBody>
                    <a:bodyPr/>
                    <a:lstStyle/>
                    <a:p>
                      <a:r>
                        <a:rPr lang="en-US" sz="1800" dirty="0" smtClean="0">
                          <a:solidFill>
                            <a:schemeClr val="bg1"/>
                          </a:solidFill>
                        </a:rPr>
                        <a:t>Non </a:t>
                      </a:r>
                      <a:r>
                        <a:rPr lang="en-US" sz="1800" dirty="0" err="1" smtClean="0">
                          <a:solidFill>
                            <a:schemeClr val="bg1"/>
                          </a:solidFill>
                        </a:rPr>
                        <a:t>Rekonsiliasi</a:t>
                      </a:r>
                      <a:endParaRPr lang="en-US" sz="1800" dirty="0">
                        <a:solidFill>
                          <a:schemeClr val="bg1"/>
                        </a:solidFill>
                      </a:endParaRPr>
                    </a:p>
                  </a:txBody>
                  <a:tcPr marL="101600" marR="101600" marT="52754" marB="52754">
                    <a:solidFill>
                      <a:srgbClr val="00B0F0"/>
                    </a:solidFill>
                  </a:tcPr>
                </a:tc>
              </a:tr>
              <a:tr h="415636">
                <a:tc>
                  <a:txBody>
                    <a:bodyPr/>
                    <a:lstStyle/>
                    <a:p>
                      <a:r>
                        <a:rPr lang="en-US" sz="1800" dirty="0" smtClean="0"/>
                        <a:t>1.</a:t>
                      </a:r>
                      <a:endParaRPr lang="en-US" sz="1800" dirty="0"/>
                    </a:p>
                  </a:txBody>
                  <a:tcPr marL="101600" marR="101600" marT="52754" marB="52754"/>
                </a:tc>
                <a:tc>
                  <a:txBody>
                    <a:bodyPr/>
                    <a:lstStyle/>
                    <a:p>
                      <a:r>
                        <a:rPr lang="en-US" sz="1800" b="1" dirty="0" err="1" smtClean="0"/>
                        <a:t>Royalti</a:t>
                      </a:r>
                      <a:endParaRPr lang="en-US" sz="1800" b="1" dirty="0"/>
                    </a:p>
                  </a:txBody>
                  <a:tcPr marL="101600" marR="101600" marT="52754" marB="52754">
                    <a:solidFill>
                      <a:srgbClr val="FFC000"/>
                    </a:solidFill>
                  </a:tcPr>
                </a:tc>
                <a:tc>
                  <a:txBody>
                    <a:bodyPr/>
                    <a:lstStyle/>
                    <a:p>
                      <a:pPr algn="r"/>
                      <a:r>
                        <a:rPr lang="en-US" sz="1800" dirty="0" smtClean="0"/>
                        <a:t>1.</a:t>
                      </a:r>
                      <a:endParaRPr lang="en-US" sz="1800" dirty="0"/>
                    </a:p>
                  </a:txBody>
                  <a:tcPr marL="101600" marR="101600" marT="52754" marB="52754"/>
                </a:tc>
                <a:tc>
                  <a:txBody>
                    <a:bodyPr/>
                    <a:lstStyle/>
                    <a:p>
                      <a:r>
                        <a:rPr lang="en-US" sz="1800" dirty="0" err="1" smtClean="0"/>
                        <a:t>PPh</a:t>
                      </a:r>
                      <a:r>
                        <a:rPr lang="en-US" sz="1800" dirty="0" smtClean="0"/>
                        <a:t> </a:t>
                      </a:r>
                      <a:r>
                        <a:rPr lang="en-US" sz="1800" dirty="0" err="1" smtClean="0"/>
                        <a:t>Pasal</a:t>
                      </a:r>
                      <a:r>
                        <a:rPr lang="en-US" sz="1800" dirty="0" smtClean="0"/>
                        <a:t> 26</a:t>
                      </a:r>
                      <a:endParaRPr lang="en-US" sz="1800" dirty="0"/>
                    </a:p>
                  </a:txBody>
                  <a:tcPr marL="101600" marR="101600" marT="52754" marB="52754"/>
                </a:tc>
              </a:tr>
              <a:tr h="415636">
                <a:tc>
                  <a:txBody>
                    <a:bodyPr/>
                    <a:lstStyle/>
                    <a:p>
                      <a:r>
                        <a:rPr lang="en-US" sz="1800" dirty="0" smtClean="0"/>
                        <a:t>2.</a:t>
                      </a:r>
                      <a:endParaRPr lang="en-US" sz="1800" dirty="0"/>
                    </a:p>
                  </a:txBody>
                  <a:tcPr marL="101600" marR="101600" marT="52754" marB="527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smtClean="0"/>
                        <a:t>Iuran</a:t>
                      </a:r>
                      <a:r>
                        <a:rPr lang="en-US" sz="1800" b="1" dirty="0" smtClean="0"/>
                        <a:t> </a:t>
                      </a:r>
                      <a:r>
                        <a:rPr lang="en-US" sz="1800" b="1" dirty="0" err="1" smtClean="0"/>
                        <a:t>Tetap</a:t>
                      </a:r>
                      <a:r>
                        <a:rPr lang="en-US" sz="1800" b="1" dirty="0" smtClean="0"/>
                        <a:t> (Land-rent)</a:t>
                      </a:r>
                      <a:endParaRPr lang="en-US" sz="1800" b="1" dirty="0"/>
                    </a:p>
                  </a:txBody>
                  <a:tcPr marL="101600" marR="101600" marT="52754" marB="52754">
                    <a:solidFill>
                      <a:srgbClr val="FFC000"/>
                    </a:solidFill>
                  </a:tcPr>
                </a:tc>
                <a:tc>
                  <a:txBody>
                    <a:bodyPr/>
                    <a:lstStyle/>
                    <a:p>
                      <a:pPr algn="r"/>
                      <a:r>
                        <a:rPr lang="en-US" sz="1800" dirty="0" smtClean="0"/>
                        <a:t>2.</a:t>
                      </a:r>
                      <a:endParaRPr lang="en-US" sz="1800" dirty="0"/>
                    </a:p>
                  </a:txBody>
                  <a:tcPr marL="101600" marR="101600" marT="52754" marB="52754"/>
                </a:tc>
                <a:tc>
                  <a:txBody>
                    <a:bodyPr/>
                    <a:lstStyle/>
                    <a:p>
                      <a:r>
                        <a:rPr lang="en-US" sz="1800" dirty="0" err="1" smtClean="0"/>
                        <a:t>PPh</a:t>
                      </a:r>
                      <a:r>
                        <a:rPr lang="en-US" sz="1800" dirty="0" smtClean="0"/>
                        <a:t> </a:t>
                      </a:r>
                      <a:r>
                        <a:rPr lang="en-US" sz="1800" dirty="0" err="1" smtClean="0"/>
                        <a:t>Pasal</a:t>
                      </a:r>
                      <a:r>
                        <a:rPr lang="en-US" sz="1800" dirty="0" smtClean="0"/>
                        <a:t> 4 (2), 15, </a:t>
                      </a:r>
                      <a:r>
                        <a:rPr lang="en-US" sz="1800" dirty="0" err="1" smtClean="0"/>
                        <a:t>dan</a:t>
                      </a:r>
                      <a:r>
                        <a:rPr lang="en-US" sz="1800" dirty="0" smtClean="0"/>
                        <a:t> 23</a:t>
                      </a:r>
                      <a:endParaRPr lang="en-US" sz="1800" dirty="0"/>
                    </a:p>
                  </a:txBody>
                  <a:tcPr marL="101600" marR="101600" marT="52754" marB="52754"/>
                </a:tc>
              </a:tr>
              <a:tr h="415636">
                <a:tc>
                  <a:txBody>
                    <a:bodyPr/>
                    <a:lstStyle/>
                    <a:p>
                      <a:r>
                        <a:rPr lang="en-US" sz="1800" dirty="0" smtClean="0"/>
                        <a:t>3.</a:t>
                      </a:r>
                      <a:endParaRPr lang="en-US" sz="1800" dirty="0"/>
                    </a:p>
                  </a:txBody>
                  <a:tcPr marL="101600" marR="101600" marT="52754" marB="52754"/>
                </a:tc>
                <a:tc>
                  <a:txBody>
                    <a:bodyPr/>
                    <a:lstStyle/>
                    <a:p>
                      <a:r>
                        <a:rPr lang="en-US" sz="1800" b="1" dirty="0" err="1" smtClean="0"/>
                        <a:t>PPh</a:t>
                      </a:r>
                      <a:r>
                        <a:rPr lang="en-US" sz="1800" b="1" dirty="0" smtClean="0"/>
                        <a:t> </a:t>
                      </a:r>
                      <a:r>
                        <a:rPr lang="en-US" sz="1800" b="1" dirty="0" err="1" smtClean="0"/>
                        <a:t>Badan</a:t>
                      </a:r>
                      <a:endParaRPr lang="en-US" sz="1800" b="1" dirty="0"/>
                    </a:p>
                  </a:txBody>
                  <a:tcPr marL="101600" marR="101600" marT="52754" marB="52754"/>
                </a:tc>
                <a:tc>
                  <a:txBody>
                    <a:bodyPr/>
                    <a:lstStyle/>
                    <a:p>
                      <a:pPr algn="r"/>
                      <a:r>
                        <a:rPr lang="en-US" sz="1800" dirty="0" smtClean="0"/>
                        <a:t>3.</a:t>
                      </a:r>
                      <a:endParaRPr lang="en-US" sz="1800" dirty="0"/>
                    </a:p>
                  </a:txBody>
                  <a:tcPr marL="101600" marR="101600" marT="52754" marB="52754"/>
                </a:tc>
                <a:tc>
                  <a:txBody>
                    <a:bodyPr/>
                    <a:lstStyle/>
                    <a:p>
                      <a:r>
                        <a:rPr lang="en-US" sz="1800" dirty="0" err="1" smtClean="0"/>
                        <a:t>PPh</a:t>
                      </a:r>
                      <a:r>
                        <a:rPr lang="en-US" sz="1800" dirty="0" smtClean="0"/>
                        <a:t> </a:t>
                      </a:r>
                      <a:r>
                        <a:rPr lang="en-US" sz="1800" dirty="0" err="1" smtClean="0"/>
                        <a:t>Pasal</a:t>
                      </a:r>
                      <a:r>
                        <a:rPr lang="en-US" sz="1800" dirty="0" smtClean="0"/>
                        <a:t> 21</a:t>
                      </a:r>
                      <a:endParaRPr lang="en-US" sz="1800" dirty="0"/>
                    </a:p>
                  </a:txBody>
                  <a:tcPr marL="101600" marR="101600" marT="52754" marB="52754"/>
                </a:tc>
              </a:tr>
              <a:tr h="415636">
                <a:tc>
                  <a:txBody>
                    <a:bodyPr/>
                    <a:lstStyle/>
                    <a:p>
                      <a:r>
                        <a:rPr lang="en-US" sz="1800" dirty="0" smtClean="0"/>
                        <a:t>4.</a:t>
                      </a:r>
                      <a:endParaRPr lang="en-US" sz="1800" dirty="0"/>
                    </a:p>
                  </a:txBody>
                  <a:tcPr marL="101600" marR="101600" marT="52754" marB="52754"/>
                </a:tc>
                <a:tc>
                  <a:txBody>
                    <a:bodyPr/>
                    <a:lstStyle/>
                    <a:p>
                      <a:r>
                        <a:rPr lang="en-US" sz="1800" b="1" dirty="0" smtClean="0"/>
                        <a:t>PBB</a:t>
                      </a:r>
                      <a:endParaRPr lang="en-US" sz="1800" b="1" dirty="0"/>
                    </a:p>
                  </a:txBody>
                  <a:tcPr marL="101600" marR="101600" marT="52754" marB="52754"/>
                </a:tc>
                <a:tc>
                  <a:txBody>
                    <a:bodyPr/>
                    <a:lstStyle/>
                    <a:p>
                      <a:pPr algn="r"/>
                      <a:r>
                        <a:rPr lang="en-US" sz="1800" dirty="0" smtClean="0"/>
                        <a:t>4.</a:t>
                      </a:r>
                      <a:endParaRPr lang="en-US" sz="1800" dirty="0"/>
                    </a:p>
                  </a:txBody>
                  <a:tcPr marL="101600" marR="101600" marT="52754" marB="52754"/>
                </a:tc>
                <a:tc>
                  <a:txBody>
                    <a:bodyPr/>
                    <a:lstStyle/>
                    <a:p>
                      <a:r>
                        <a:rPr lang="en-US" sz="1800" dirty="0" smtClean="0"/>
                        <a:t>PPN (yang </a:t>
                      </a:r>
                      <a:r>
                        <a:rPr lang="en-US" sz="1800" dirty="0" err="1" smtClean="0"/>
                        <a:t>tidak</a:t>
                      </a:r>
                      <a:r>
                        <a:rPr lang="en-US" sz="1800" dirty="0" smtClean="0"/>
                        <a:t> </a:t>
                      </a:r>
                      <a:r>
                        <a:rPr lang="en-US" sz="1800" dirty="0" err="1" smtClean="0"/>
                        <a:t>dikreditkan</a:t>
                      </a:r>
                      <a:r>
                        <a:rPr lang="en-US" sz="1800" dirty="0" smtClean="0"/>
                        <a:t>)</a:t>
                      </a:r>
                      <a:endParaRPr lang="en-US" sz="1800" dirty="0"/>
                    </a:p>
                  </a:txBody>
                  <a:tcPr marL="101600" marR="101600" marT="52754" marB="52754"/>
                </a:tc>
              </a:tr>
              <a:tr h="415636">
                <a:tc>
                  <a:txBody>
                    <a:bodyPr/>
                    <a:lstStyle/>
                    <a:p>
                      <a:r>
                        <a:rPr lang="en-US" sz="1800" dirty="0" smtClean="0"/>
                        <a:t>5.</a:t>
                      </a:r>
                      <a:endParaRPr lang="en-US" sz="1800" dirty="0"/>
                    </a:p>
                  </a:txBody>
                  <a:tcPr marL="101600" marR="101600" marT="52754" marB="52754"/>
                </a:tc>
                <a:tc>
                  <a:txBody>
                    <a:bodyPr/>
                    <a:lstStyle/>
                    <a:p>
                      <a:r>
                        <a:rPr lang="en-US" sz="1800" b="1" dirty="0" smtClean="0"/>
                        <a:t>Dividend</a:t>
                      </a:r>
                      <a:endParaRPr lang="en-US" sz="1800" b="1" dirty="0"/>
                    </a:p>
                  </a:txBody>
                  <a:tcPr marL="101600" marR="101600" marT="52754" marB="52754"/>
                </a:tc>
                <a:tc>
                  <a:txBody>
                    <a:bodyPr/>
                    <a:lstStyle/>
                    <a:p>
                      <a:pPr algn="r"/>
                      <a:r>
                        <a:rPr lang="en-US" sz="1800" dirty="0" smtClean="0"/>
                        <a:t>5.</a:t>
                      </a:r>
                      <a:endParaRPr lang="en-US" sz="1800" dirty="0"/>
                    </a:p>
                  </a:txBody>
                  <a:tcPr marL="101600" marR="101600" marT="52754" marB="527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BM </a:t>
                      </a:r>
                      <a:r>
                        <a:rPr lang="en-US" sz="1800" dirty="0" err="1" smtClean="0"/>
                        <a:t>dan</a:t>
                      </a:r>
                      <a:r>
                        <a:rPr lang="en-US" sz="1800" dirty="0" smtClean="0"/>
                        <a:t> BM </a:t>
                      </a:r>
                      <a:r>
                        <a:rPr lang="en-US" sz="1800" dirty="0" err="1" smtClean="0"/>
                        <a:t>Tambahan</a:t>
                      </a:r>
                      <a:endParaRPr lang="en-US" sz="1800" dirty="0" smtClean="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6.</a:t>
                      </a:r>
                      <a:endParaRPr lang="en-US" sz="1800" dirty="0"/>
                    </a:p>
                  </a:txBody>
                  <a:tcPr marL="101600" marR="101600" marT="52754" marB="527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t>Pajak</a:t>
                      </a:r>
                      <a:r>
                        <a:rPr lang="en-US" sz="1800" dirty="0" smtClean="0"/>
                        <a:t> </a:t>
                      </a:r>
                      <a:r>
                        <a:rPr lang="en-US" sz="1800" dirty="0" err="1" smtClean="0"/>
                        <a:t>Tidak</a:t>
                      </a:r>
                      <a:r>
                        <a:rPr lang="en-US" sz="1800" dirty="0" smtClean="0"/>
                        <a:t> </a:t>
                      </a:r>
                      <a:r>
                        <a:rPr lang="en-US" sz="1800" dirty="0" err="1" smtClean="0"/>
                        <a:t>Langsung</a:t>
                      </a:r>
                      <a:r>
                        <a:rPr lang="en-US" sz="1800" dirty="0" smtClean="0"/>
                        <a:t> </a:t>
                      </a:r>
                      <a:r>
                        <a:rPr lang="en-US" sz="1800" dirty="0" err="1" smtClean="0"/>
                        <a:t>Lainnya</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7.</a:t>
                      </a:r>
                      <a:endParaRPr lang="en-US" sz="1800" dirty="0"/>
                    </a:p>
                  </a:txBody>
                  <a:tcPr marL="101600" marR="101600" marT="52754" marB="52754"/>
                </a:tc>
                <a:tc>
                  <a:txBody>
                    <a:bodyPr/>
                    <a:lstStyle/>
                    <a:p>
                      <a:r>
                        <a:rPr lang="en-US" sz="1800" dirty="0" smtClean="0"/>
                        <a:t>PNBP </a:t>
                      </a:r>
                      <a:r>
                        <a:rPr lang="en-US" sz="1800" dirty="0" err="1" smtClean="0"/>
                        <a:t>Kehutanan</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8.</a:t>
                      </a:r>
                      <a:endParaRPr lang="en-US" sz="1800" dirty="0"/>
                    </a:p>
                  </a:txBody>
                  <a:tcPr marL="101600" marR="101600" marT="52754" marB="52754"/>
                </a:tc>
                <a:tc>
                  <a:txBody>
                    <a:bodyPr/>
                    <a:lstStyle/>
                    <a:p>
                      <a:r>
                        <a:rPr lang="en-US" sz="1800" dirty="0" smtClean="0"/>
                        <a:t>PNBP </a:t>
                      </a:r>
                      <a:r>
                        <a:rPr lang="en-US" sz="1800" dirty="0" err="1" smtClean="0"/>
                        <a:t>Lainnya</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9.</a:t>
                      </a:r>
                      <a:endParaRPr lang="en-US" sz="1800" dirty="0"/>
                    </a:p>
                  </a:txBody>
                  <a:tcPr marL="101600" marR="101600" marT="52754" marB="52754"/>
                </a:tc>
                <a:tc>
                  <a:txBody>
                    <a:bodyPr/>
                    <a:lstStyle/>
                    <a:p>
                      <a:r>
                        <a:rPr lang="en-US" sz="1800" dirty="0" err="1" smtClean="0"/>
                        <a:t>Pajak</a:t>
                      </a:r>
                      <a:r>
                        <a:rPr lang="en-US" sz="1800" dirty="0" smtClean="0"/>
                        <a:t> </a:t>
                      </a:r>
                      <a:r>
                        <a:rPr lang="en-US" sz="1800" dirty="0" err="1" smtClean="0"/>
                        <a:t>dan</a:t>
                      </a:r>
                      <a:r>
                        <a:rPr lang="en-US" sz="1800" dirty="0" smtClean="0"/>
                        <a:t> </a:t>
                      </a:r>
                      <a:r>
                        <a:rPr lang="en-US" sz="1800" dirty="0" err="1" smtClean="0"/>
                        <a:t>Retribusi</a:t>
                      </a:r>
                      <a:r>
                        <a:rPr lang="en-US" sz="1800" dirty="0" smtClean="0"/>
                        <a:t> Daerah</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10.</a:t>
                      </a:r>
                      <a:endParaRPr lang="en-US" sz="1800" dirty="0"/>
                    </a:p>
                  </a:txBody>
                  <a:tcPr marL="101600" marR="101600" marT="52754" marB="52754"/>
                </a:tc>
                <a:tc>
                  <a:txBody>
                    <a:bodyPr/>
                    <a:lstStyle/>
                    <a:p>
                      <a:r>
                        <a:rPr lang="en-US" sz="1800" dirty="0" err="1" smtClean="0"/>
                        <a:t>Penerimaan</a:t>
                      </a:r>
                      <a:r>
                        <a:rPr lang="en-US" sz="1800" dirty="0" smtClean="0"/>
                        <a:t> Daerah </a:t>
                      </a:r>
                      <a:r>
                        <a:rPr lang="en-US" sz="1800" dirty="0" err="1" smtClean="0"/>
                        <a:t>Lainnya</a:t>
                      </a:r>
                      <a:endParaRPr lang="en-US" sz="1800" dirty="0"/>
                    </a:p>
                  </a:txBody>
                  <a:tcPr marL="101600" marR="101600" marT="52754" marB="52754"/>
                </a:tc>
              </a:tr>
            </a:tbl>
          </a:graphicData>
        </a:graphic>
      </p:graphicFrame>
    </p:spTree>
    <p:extLst>
      <p:ext uri="{BB962C8B-B14F-4D97-AF65-F5344CB8AC3E}">
        <p14:creationId xmlns:p14="http://schemas.microsoft.com/office/powerpoint/2010/main" val="4036419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107504" y="1836241"/>
            <a:ext cx="8856984" cy="3608984"/>
            <a:chOff x="0" y="1008"/>
            <a:chExt cx="5760" cy="1296"/>
          </a:xfrm>
        </p:grpSpPr>
        <p:sp>
          <p:nvSpPr>
            <p:cNvPr id="2054" name="Rectangle 3"/>
            <p:cNvSpPr>
              <a:spLocks noChangeArrowheads="1"/>
            </p:cNvSpPr>
            <p:nvPr/>
          </p:nvSpPr>
          <p:spPr bwMode="auto">
            <a:xfrm>
              <a:off x="4704" y="1008"/>
              <a:ext cx="576" cy="1296"/>
            </a:xfrm>
            <a:prstGeom prst="rect">
              <a:avLst/>
            </a:prstGeom>
            <a:solidFill>
              <a:srgbClr val="BFE9F5"/>
            </a:solidFill>
            <a:ln w="9525">
              <a:noFill/>
              <a:miter lim="800000"/>
              <a:headEnd/>
              <a:tailEnd/>
            </a:ln>
          </p:spPr>
          <p:txBody>
            <a:bodyPr wrap="none" anchor="ctr"/>
            <a:lstStyle/>
            <a:p>
              <a:endParaRPr lang="id-ID"/>
            </a:p>
          </p:txBody>
        </p:sp>
        <p:sp>
          <p:nvSpPr>
            <p:cNvPr id="2055" name="Rectangle 4"/>
            <p:cNvSpPr>
              <a:spLocks noChangeArrowheads="1"/>
            </p:cNvSpPr>
            <p:nvPr/>
          </p:nvSpPr>
          <p:spPr bwMode="auto">
            <a:xfrm>
              <a:off x="528" y="1008"/>
              <a:ext cx="4512" cy="1296"/>
            </a:xfrm>
            <a:prstGeom prst="rect">
              <a:avLst/>
            </a:prstGeom>
            <a:solidFill>
              <a:srgbClr val="0050AA"/>
            </a:solidFill>
            <a:ln w="9525">
              <a:noFill/>
              <a:miter lim="800000"/>
              <a:headEnd/>
              <a:tailEnd/>
            </a:ln>
          </p:spPr>
          <p:txBody>
            <a:bodyPr wrap="none" anchor="ctr"/>
            <a:lstStyle/>
            <a:p>
              <a:r>
                <a:rPr lang="id-ID" dirty="0" smtClean="0"/>
                <a:t> </a:t>
              </a:r>
              <a:endParaRPr lang="id-ID" dirty="0"/>
            </a:p>
          </p:txBody>
        </p:sp>
        <p:sp>
          <p:nvSpPr>
            <p:cNvPr id="2056" name="Rectangle 5"/>
            <p:cNvSpPr>
              <a:spLocks noChangeArrowheads="1"/>
            </p:cNvSpPr>
            <p:nvPr/>
          </p:nvSpPr>
          <p:spPr bwMode="auto">
            <a:xfrm>
              <a:off x="5088" y="1008"/>
              <a:ext cx="96" cy="1296"/>
            </a:xfrm>
            <a:prstGeom prst="rect">
              <a:avLst/>
            </a:prstGeom>
            <a:solidFill>
              <a:srgbClr val="0050AA">
                <a:alpha val="59999"/>
              </a:srgbClr>
            </a:solidFill>
            <a:ln w="9525">
              <a:noFill/>
              <a:miter lim="800000"/>
              <a:headEnd/>
              <a:tailEnd/>
            </a:ln>
          </p:spPr>
          <p:txBody>
            <a:bodyPr wrap="none" anchor="ctr"/>
            <a:lstStyle/>
            <a:p>
              <a:endParaRPr lang="id-ID"/>
            </a:p>
          </p:txBody>
        </p:sp>
        <p:sp>
          <p:nvSpPr>
            <p:cNvPr id="2057" name="Rectangle 6"/>
            <p:cNvSpPr>
              <a:spLocks noChangeArrowheads="1"/>
            </p:cNvSpPr>
            <p:nvPr/>
          </p:nvSpPr>
          <p:spPr bwMode="auto">
            <a:xfrm>
              <a:off x="432" y="1008"/>
              <a:ext cx="144" cy="1296"/>
            </a:xfrm>
            <a:prstGeom prst="rect">
              <a:avLst/>
            </a:prstGeom>
            <a:solidFill>
              <a:srgbClr val="009DD9"/>
            </a:solidFill>
            <a:ln w="9525">
              <a:noFill/>
              <a:miter lim="800000"/>
              <a:headEnd/>
              <a:tailEnd/>
            </a:ln>
          </p:spPr>
          <p:txBody>
            <a:bodyPr wrap="none" anchor="ctr"/>
            <a:lstStyle/>
            <a:p>
              <a:endParaRPr lang="id-ID"/>
            </a:p>
          </p:txBody>
        </p:sp>
        <p:sp>
          <p:nvSpPr>
            <p:cNvPr id="2058" name="Rectangle 7"/>
            <p:cNvSpPr>
              <a:spLocks noChangeArrowheads="1"/>
            </p:cNvSpPr>
            <p:nvPr/>
          </p:nvSpPr>
          <p:spPr bwMode="auto">
            <a:xfrm>
              <a:off x="0" y="1008"/>
              <a:ext cx="384" cy="1296"/>
            </a:xfrm>
            <a:prstGeom prst="rect">
              <a:avLst/>
            </a:prstGeom>
            <a:solidFill>
              <a:schemeClr val="accent2"/>
            </a:solidFill>
            <a:ln w="9525">
              <a:noFill/>
              <a:miter lim="800000"/>
              <a:headEnd/>
              <a:tailEnd/>
            </a:ln>
          </p:spPr>
          <p:txBody>
            <a:bodyPr wrap="none" anchor="ctr"/>
            <a:lstStyle/>
            <a:p>
              <a:endParaRPr lang="id-ID"/>
            </a:p>
          </p:txBody>
        </p:sp>
        <p:sp>
          <p:nvSpPr>
            <p:cNvPr id="2059" name="Rectangle 8"/>
            <p:cNvSpPr>
              <a:spLocks noChangeArrowheads="1"/>
            </p:cNvSpPr>
            <p:nvPr/>
          </p:nvSpPr>
          <p:spPr bwMode="auto">
            <a:xfrm>
              <a:off x="5328" y="1008"/>
              <a:ext cx="432" cy="1296"/>
            </a:xfrm>
            <a:prstGeom prst="rect">
              <a:avLst/>
            </a:prstGeom>
            <a:solidFill>
              <a:srgbClr val="009DD9"/>
            </a:solidFill>
            <a:ln w="9525">
              <a:noFill/>
              <a:miter lim="800000"/>
              <a:headEnd/>
              <a:tailEnd/>
            </a:ln>
          </p:spPr>
          <p:txBody>
            <a:bodyPr wrap="none" anchor="ctr"/>
            <a:lstStyle/>
            <a:p>
              <a:endParaRPr lang="id-ID"/>
            </a:p>
          </p:txBody>
        </p:sp>
        <p:sp>
          <p:nvSpPr>
            <p:cNvPr id="2060" name="Rectangle 9"/>
            <p:cNvSpPr>
              <a:spLocks noChangeArrowheads="1"/>
            </p:cNvSpPr>
            <p:nvPr/>
          </p:nvSpPr>
          <p:spPr bwMode="auto">
            <a:xfrm>
              <a:off x="528" y="1121"/>
              <a:ext cx="4512" cy="1059"/>
            </a:xfrm>
            <a:prstGeom prst="rect">
              <a:avLst/>
            </a:prstGeom>
            <a:noFill/>
            <a:ln w="9525">
              <a:noFill/>
              <a:miter lim="800000"/>
              <a:headEnd/>
              <a:tailEnd/>
            </a:ln>
          </p:spPr>
          <p:txBody>
            <a:bodyPr/>
            <a:lstStyle/>
            <a:p>
              <a:pPr indent="365125" algn="ctr"/>
              <a:endParaRPr lang="en-US" sz="2000" b="1" dirty="0" smtClean="0">
                <a:solidFill>
                  <a:schemeClr val="bg1"/>
                </a:solidFill>
                <a:latin typeface="Lucida Sans" pitchFamily="34" charset="0"/>
              </a:endParaRPr>
            </a:p>
            <a:p>
              <a:pPr indent="365125" algn="ctr"/>
              <a:r>
                <a:rPr lang="id-ID" b="1" dirty="0" smtClean="0">
                  <a:solidFill>
                    <a:schemeClr val="bg1"/>
                  </a:solidFill>
                  <a:latin typeface="Lucida Sans" pitchFamily="34" charset="0"/>
                </a:rPr>
                <a:t>PERATURAN PRESIDEN REPUBLIK INDONESIA</a:t>
              </a:r>
            </a:p>
            <a:p>
              <a:pPr indent="365125" algn="ctr"/>
              <a:r>
                <a:rPr lang="id-ID" b="1" dirty="0" smtClean="0">
                  <a:solidFill>
                    <a:schemeClr val="bg1"/>
                  </a:solidFill>
                  <a:latin typeface="Lucida Sans" pitchFamily="34" charset="0"/>
                </a:rPr>
                <a:t>NOMOR 26 TAHUN 2010</a:t>
              </a:r>
            </a:p>
            <a:p>
              <a:pPr indent="365125" algn="ctr"/>
              <a:r>
                <a:rPr lang="id-ID" sz="1600" b="1" dirty="0" smtClean="0">
                  <a:solidFill>
                    <a:schemeClr val="bg1"/>
                  </a:solidFill>
                  <a:latin typeface="Lucida Sans" pitchFamily="34" charset="0"/>
                </a:rPr>
                <a:t>TENTANG</a:t>
              </a:r>
            </a:p>
            <a:p>
              <a:pPr indent="365125" algn="ctr"/>
              <a:r>
                <a:rPr lang="id-ID" b="1" dirty="0" smtClean="0">
                  <a:solidFill>
                    <a:schemeClr val="bg1"/>
                  </a:solidFill>
                  <a:latin typeface="Lucida Sans" pitchFamily="34" charset="0"/>
                </a:rPr>
                <a:t>TRANSPARANSI PENDAPATAN NEGARA DAN PENDAPATAN DAERAH YANG DIPEROLEH DARI INDUSTRI EKSTRAKTIF</a:t>
              </a:r>
              <a:endParaRPr lang="en-US" b="1" dirty="0" smtClean="0">
                <a:solidFill>
                  <a:schemeClr val="bg1"/>
                </a:solidFill>
                <a:latin typeface="Lucida Sans" pitchFamily="34" charset="0"/>
              </a:endParaRPr>
            </a:p>
          </p:txBody>
        </p:sp>
      </p:grpSp>
      <p:sp>
        <p:nvSpPr>
          <p:cNvPr id="2051" name="Rectangle 10"/>
          <p:cNvSpPr>
            <a:spLocks noChangeArrowheads="1"/>
          </p:cNvSpPr>
          <p:nvPr/>
        </p:nvSpPr>
        <p:spPr bwMode="auto">
          <a:xfrm>
            <a:off x="457200" y="5229198"/>
            <a:ext cx="8382000" cy="987451"/>
          </a:xfrm>
          <a:prstGeom prst="rect">
            <a:avLst/>
          </a:prstGeom>
          <a:noFill/>
          <a:ln w="9525">
            <a:noFill/>
            <a:miter lim="800000"/>
            <a:headEnd/>
            <a:tailEnd/>
          </a:ln>
        </p:spPr>
        <p:txBody>
          <a:bodyPr/>
          <a:lstStyle/>
          <a:p>
            <a:pPr marL="342900" indent="-342900" algn="ctr">
              <a:spcBef>
                <a:spcPct val="20000"/>
              </a:spcBef>
            </a:pPr>
            <a:endParaRPr lang="en-US" sz="2200" b="1" dirty="0">
              <a:latin typeface="Tahoma" pitchFamily="34" charset="0"/>
            </a:endParaRPr>
          </a:p>
          <a:p>
            <a:pPr marL="342900" indent="-342900" algn="ctr">
              <a:spcBef>
                <a:spcPct val="20000"/>
              </a:spcBef>
            </a:pPr>
            <a:r>
              <a:rPr lang="en-US" sz="1600" b="1" dirty="0" smtClean="0">
                <a:latin typeface="Tahoma" pitchFamily="34" charset="0"/>
              </a:rPr>
              <a:t>S</a:t>
            </a:r>
            <a:r>
              <a:rPr lang="id-ID" sz="1600" b="1" dirty="0" smtClean="0">
                <a:latin typeface="Tahoma" pitchFamily="34" charset="0"/>
              </a:rPr>
              <a:t>OSIALISASI FORMULIR PELAPORAN EITI INDONESIA 2010 – 2011</a:t>
            </a:r>
          </a:p>
          <a:p>
            <a:pPr marL="342900" indent="-342900" algn="ctr">
              <a:spcBef>
                <a:spcPct val="20000"/>
              </a:spcBef>
            </a:pPr>
            <a:r>
              <a:rPr lang="id-ID" sz="1600" b="1" dirty="0" smtClean="0">
                <a:latin typeface="Tahoma" pitchFamily="34" charset="0"/>
              </a:rPr>
              <a:t>HOTEL MESRA, SAMARINDA </a:t>
            </a:r>
            <a:r>
              <a:rPr lang="id-ID" sz="1600" b="1" smtClean="0">
                <a:latin typeface="Tahoma" pitchFamily="34" charset="0"/>
              </a:rPr>
              <a:t>27 AGUSTUS </a:t>
            </a:r>
            <a:r>
              <a:rPr lang="id-ID" sz="1600" b="1" dirty="0" smtClean="0">
                <a:latin typeface="Tahoma" pitchFamily="34" charset="0"/>
              </a:rPr>
              <a:t>2013</a:t>
            </a:r>
            <a:endParaRPr lang="en-US" sz="1600" b="1" dirty="0">
              <a:latin typeface="Tahoma" pitchFamily="34" charset="0"/>
            </a:endParaRPr>
          </a:p>
        </p:txBody>
      </p:sp>
      <p:sp>
        <p:nvSpPr>
          <p:cNvPr id="2052" name="Text Box 11"/>
          <p:cNvSpPr txBox="1">
            <a:spLocks noChangeArrowheads="1"/>
          </p:cNvSpPr>
          <p:nvPr/>
        </p:nvSpPr>
        <p:spPr bwMode="auto">
          <a:xfrm>
            <a:off x="304800" y="1066800"/>
            <a:ext cx="8382000" cy="769441"/>
          </a:xfrm>
          <a:prstGeom prst="rect">
            <a:avLst/>
          </a:prstGeom>
          <a:noFill/>
          <a:ln w="9525">
            <a:noFill/>
            <a:miter lim="800000"/>
            <a:headEnd/>
            <a:tailEnd/>
          </a:ln>
        </p:spPr>
        <p:txBody>
          <a:bodyPr>
            <a:spAutoFit/>
          </a:bodyPr>
          <a:lstStyle/>
          <a:p>
            <a:pPr algn="ctr"/>
            <a:r>
              <a:rPr lang="en-US" sz="2200" b="1" dirty="0">
                <a:latin typeface="Tahoma" pitchFamily="34" charset="0"/>
              </a:rPr>
              <a:t>KEMENTERIAN KOORDINATOR BIDANG </a:t>
            </a:r>
            <a:r>
              <a:rPr lang="en-US" sz="2200" b="1" dirty="0" smtClean="0">
                <a:latin typeface="Tahoma" pitchFamily="34" charset="0"/>
              </a:rPr>
              <a:t>PEREKONOMIAN</a:t>
            </a:r>
            <a:endParaRPr lang="id-ID" sz="2200" b="1" dirty="0" smtClean="0">
              <a:latin typeface="Tahoma" pitchFamily="34" charset="0"/>
            </a:endParaRPr>
          </a:p>
          <a:p>
            <a:pPr algn="ctr"/>
            <a:r>
              <a:rPr lang="id-ID" sz="2200" b="1" dirty="0" smtClean="0">
                <a:latin typeface="Tahoma" pitchFamily="34" charset="0"/>
              </a:rPr>
              <a:t>REPUBLIK INDONESIA</a:t>
            </a:r>
            <a:endParaRPr lang="en-US" sz="2200" b="1" dirty="0">
              <a:latin typeface="Tahoma" pitchFamily="34" charset="0"/>
            </a:endParaRPr>
          </a:p>
        </p:txBody>
      </p:sp>
      <p:pic>
        <p:nvPicPr>
          <p:cNvPr id="2053" name="Picture 12" descr="garuda1"/>
          <p:cNvPicPr>
            <a:picLocks noChangeAspect="1" noChangeArrowheads="1"/>
          </p:cNvPicPr>
          <p:nvPr/>
        </p:nvPicPr>
        <p:blipFill>
          <a:blip r:embed="rId3" cstate="print"/>
          <a:srcRect/>
          <a:stretch>
            <a:fillRect/>
          </a:stretch>
        </p:blipFill>
        <p:spPr bwMode="auto">
          <a:xfrm>
            <a:off x="4057650" y="171450"/>
            <a:ext cx="9144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5" y="0"/>
            <a:ext cx="8208913" cy="980728"/>
          </a:xfrm>
          <a:prstGeom prst="rect">
            <a:avLst/>
          </a:prstGeom>
          <a:noFill/>
          <a:ln w="9525">
            <a:noFill/>
            <a:miter lim="800000"/>
            <a:headEnd/>
            <a:tailEnd/>
          </a:ln>
        </p:spPr>
        <p:txBody>
          <a:bodyPr anchor="b"/>
          <a:lstStyle/>
          <a:p>
            <a:pPr algn="ctr"/>
            <a:r>
              <a:rPr lang="id-ID" sz="2400" b="1" dirty="0" smtClean="0">
                <a:solidFill>
                  <a:schemeClr val="accent6"/>
                </a:solidFill>
                <a:latin typeface="Lucida Sans" pitchFamily="34" charset="0"/>
              </a:rPr>
              <a:t>I</a:t>
            </a:r>
            <a:r>
              <a:rPr lang="id-ID" sz="2400" b="1" dirty="0">
                <a:solidFill>
                  <a:schemeClr val="accent6"/>
                </a:solidFill>
                <a:latin typeface="Lucida Sans" pitchFamily="34" charset="0"/>
              </a:rPr>
              <a:t>.</a:t>
            </a:r>
            <a:r>
              <a:rPr lang="id-ID" sz="2400" b="1" dirty="0">
                <a:latin typeface="Lucida Sans" pitchFamily="34" charset="0"/>
              </a:rPr>
              <a:t> </a:t>
            </a:r>
            <a:r>
              <a:rPr lang="id-ID" sz="2400" b="1" dirty="0" smtClean="0">
                <a:solidFill>
                  <a:schemeClr val="accent6"/>
                </a:solidFill>
                <a:latin typeface="Lucida Sans" pitchFamily="34" charset="0"/>
              </a:rPr>
              <a:t>LATAR BELAKANG PENERBITAN PERPRES           NO. 26/2010  </a:t>
            </a:r>
            <a:endParaRPr lang="id-ID" sz="2400" b="1" dirty="0">
              <a:solidFill>
                <a:schemeClr val="accent6"/>
              </a:solidFill>
              <a:latin typeface="Lucida Sans" pitchFamily="34" charset="0"/>
            </a:endParaRPr>
          </a:p>
        </p:txBody>
      </p:sp>
      <p:sp>
        <p:nvSpPr>
          <p:cNvPr id="36" name="Rectangle 35"/>
          <p:cNvSpPr/>
          <p:nvPr/>
        </p:nvSpPr>
        <p:spPr>
          <a:xfrm>
            <a:off x="477814" y="1268760"/>
            <a:ext cx="8486674" cy="6001643"/>
          </a:xfrm>
          <a:prstGeom prst="rect">
            <a:avLst/>
          </a:prstGeom>
        </p:spPr>
        <p:txBody>
          <a:bodyPr wrap="square">
            <a:spAutoFit/>
          </a:bodyPr>
          <a:lstStyle/>
          <a:p>
            <a:pPr marL="355600" indent="-355600" algn="just">
              <a:spcBef>
                <a:spcPct val="20000"/>
              </a:spcBef>
              <a:buFont typeface="Arial" pitchFamily="34" charset="0"/>
              <a:buChar char="•"/>
              <a:defRPr/>
            </a:pPr>
            <a:r>
              <a:rPr lang="id-ID" sz="2000" dirty="0" smtClean="0">
                <a:solidFill>
                  <a:srgbClr val="1C0ED0"/>
                </a:solidFill>
              </a:rPr>
              <a:t>Surat Menko Bidang Perekonomian, Juli 2009 kepada Presiden RI perihal Rancangan Perpres tentang Transparansi Pendapatan Negara/Daerah yang Diperoleh Dari Industri Ekstraktif. </a:t>
            </a:r>
          </a:p>
          <a:p>
            <a:pPr marL="900113" indent="-544513" algn="just">
              <a:spcBef>
                <a:spcPct val="20000"/>
              </a:spcBef>
              <a:buFont typeface="Wingdings" pitchFamily="2" charset="2"/>
              <a:buChar char="Ø"/>
              <a:defRPr/>
            </a:pPr>
            <a:r>
              <a:rPr lang="id-ID" sz="2000" dirty="0" smtClean="0">
                <a:solidFill>
                  <a:srgbClr val="1C0ED0"/>
                </a:solidFill>
              </a:rPr>
              <a:t>Prinsip transparansi sebagai bagian dari akuntabilitas pengelolaan dan pemanfaatan sumber daya alam.</a:t>
            </a:r>
          </a:p>
          <a:p>
            <a:pPr marL="900113" indent="-544513" algn="just">
              <a:spcBef>
                <a:spcPct val="20000"/>
              </a:spcBef>
              <a:buFont typeface="Wingdings" pitchFamily="2" charset="2"/>
              <a:buChar char="Ø"/>
              <a:defRPr/>
            </a:pPr>
            <a:r>
              <a:rPr lang="id-ID" sz="2000" dirty="0" smtClean="0">
                <a:solidFill>
                  <a:srgbClr val="1C0ED0"/>
                </a:solidFill>
              </a:rPr>
              <a:t>Rancangan Perpres No. 26/2010 dibahas dengan Kementerian terkait (ESDM, Keuangan, Dalam Negeri) dan BPKP.</a:t>
            </a:r>
          </a:p>
          <a:p>
            <a:pPr marL="355600" indent="-355600" algn="just">
              <a:spcBef>
                <a:spcPct val="20000"/>
              </a:spcBef>
              <a:buFont typeface="Arial" pitchFamily="34" charset="0"/>
              <a:buChar char="•"/>
              <a:defRPr/>
            </a:pPr>
            <a:r>
              <a:rPr lang="id-ID" sz="2000" dirty="0" smtClean="0">
                <a:solidFill>
                  <a:srgbClr val="1C0ED0"/>
                </a:solidFill>
              </a:rPr>
              <a:t>Sumber daya alam ekstraktif, sebagai salah satu sumber daya alam yang tidak terbarukan, harus dilakukan secara efisien dan efektif untuk peningkatan kesejahteraan umum (salah satu butir Menimbang Perpres No. 26/2010).</a:t>
            </a:r>
          </a:p>
          <a:p>
            <a:pPr marL="355600" indent="-355600" algn="just">
              <a:spcBef>
                <a:spcPct val="20000"/>
              </a:spcBef>
              <a:buFont typeface="Arial" pitchFamily="34" charset="0"/>
              <a:buChar char="•"/>
              <a:defRPr/>
            </a:pPr>
            <a:r>
              <a:rPr lang="id-ID" sz="2000" dirty="0" smtClean="0">
                <a:solidFill>
                  <a:srgbClr val="1C0ED0"/>
                </a:solidFill>
              </a:rPr>
              <a:t>Penerbitan Perpres No.26/2010 sejalan dengan niat Indonesia melaksanakan ketentuan </a:t>
            </a:r>
            <a:r>
              <a:rPr lang="id-ID" sz="2000" i="1" dirty="0" smtClean="0">
                <a:solidFill>
                  <a:srgbClr val="1C0ED0"/>
                </a:solidFill>
              </a:rPr>
              <a:t>Extractive Industries Transparency Initiative</a:t>
            </a:r>
            <a:r>
              <a:rPr lang="id-ID" sz="2000" dirty="0" smtClean="0">
                <a:solidFill>
                  <a:srgbClr val="1C0ED0"/>
                </a:solidFill>
              </a:rPr>
              <a:t> (EITI ) –  surat Menko Bidang Perekonomian kepada Ketua Dewan EITI bulan September </a:t>
            </a:r>
            <a:r>
              <a:rPr lang="id-ID" sz="2000" dirty="0">
                <a:solidFill>
                  <a:srgbClr val="1C0ED0"/>
                </a:solidFill>
              </a:rPr>
              <a:t>2010 </a:t>
            </a:r>
            <a:r>
              <a:rPr lang="id-ID" sz="2000" dirty="0" smtClean="0">
                <a:solidFill>
                  <a:srgbClr val="1C0ED0"/>
                </a:solidFill>
              </a:rPr>
              <a:t>(</a:t>
            </a:r>
            <a:r>
              <a:rPr lang="id-ID" sz="2000" i="1" dirty="0" smtClean="0">
                <a:solidFill>
                  <a:srgbClr val="1C0ED0"/>
                </a:solidFill>
              </a:rPr>
              <a:t>Request for Entrance Into EITI Candidacy</a:t>
            </a:r>
            <a:r>
              <a:rPr lang="id-ID" sz="2000" dirty="0" smtClean="0">
                <a:solidFill>
                  <a:srgbClr val="1C0ED0"/>
                </a:solidFill>
              </a:rPr>
              <a:t>).</a:t>
            </a:r>
          </a:p>
          <a:p>
            <a:pPr marL="635000" indent="-457200" algn="just">
              <a:spcBef>
                <a:spcPct val="20000"/>
              </a:spcBef>
              <a:buFont typeface="Arial" pitchFamily="34" charset="0"/>
              <a:buChar char="•"/>
              <a:defRPr/>
            </a:pPr>
            <a:endParaRPr lang="id-ID" sz="2000" dirty="0" smtClean="0">
              <a:solidFill>
                <a:srgbClr val="1C0ED0"/>
              </a:solidFill>
            </a:endParaRPr>
          </a:p>
          <a:p>
            <a:pPr marL="531813" algn="just">
              <a:spcBef>
                <a:spcPct val="20000"/>
              </a:spcBef>
              <a:defRPr/>
            </a:pPr>
            <a:endParaRPr lang="id-ID" sz="2000" dirty="0" smtClean="0">
              <a:solidFill>
                <a:srgbClr val="1C0ED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5" y="188640"/>
            <a:ext cx="8064897" cy="936104"/>
          </a:xfrm>
          <a:prstGeom prst="rect">
            <a:avLst/>
          </a:prstGeom>
          <a:noFill/>
          <a:ln w="9525">
            <a:noFill/>
            <a:miter lim="800000"/>
            <a:headEnd/>
            <a:tailEnd/>
          </a:ln>
        </p:spPr>
        <p:txBody>
          <a:bodyPr anchor="b"/>
          <a:lstStyle/>
          <a:p>
            <a:pPr algn="ctr"/>
            <a:r>
              <a:rPr lang="id-ID" sz="2400" b="1" dirty="0" smtClean="0">
                <a:solidFill>
                  <a:schemeClr val="accent6"/>
                </a:solidFill>
                <a:latin typeface="Lucida Sans" pitchFamily="34" charset="0"/>
              </a:rPr>
              <a:t>II.</a:t>
            </a:r>
            <a:r>
              <a:rPr lang="id-ID" sz="2400" b="1" dirty="0" smtClean="0">
                <a:latin typeface="Lucida Sans" pitchFamily="34" charset="0"/>
              </a:rPr>
              <a:t> </a:t>
            </a:r>
            <a:r>
              <a:rPr lang="id-ID" sz="2400" b="1" dirty="0" smtClean="0">
                <a:solidFill>
                  <a:schemeClr val="accent6"/>
                </a:solidFill>
                <a:latin typeface="Lucida Sans" pitchFamily="34" charset="0"/>
              </a:rPr>
              <a:t>SISTEMATIKA PERPRES NO. 26/2010</a:t>
            </a:r>
            <a:endParaRPr lang="id-ID" sz="2400" b="1" dirty="0">
              <a:solidFill>
                <a:schemeClr val="accent6"/>
              </a:solidFill>
              <a:latin typeface="Lucida Sans" pitchFamily="34" charset="0"/>
            </a:endParaRPr>
          </a:p>
        </p:txBody>
      </p:sp>
      <p:sp>
        <p:nvSpPr>
          <p:cNvPr id="36" name="Rectangle 35"/>
          <p:cNvSpPr/>
          <p:nvPr/>
        </p:nvSpPr>
        <p:spPr>
          <a:xfrm>
            <a:off x="755575" y="1628800"/>
            <a:ext cx="8250261" cy="2616101"/>
          </a:xfrm>
          <a:prstGeom prst="rect">
            <a:avLst/>
          </a:prstGeom>
        </p:spPr>
        <p:txBody>
          <a:bodyPr wrap="square">
            <a:spAutoFit/>
          </a:bodyPr>
          <a:lstStyle/>
          <a:p>
            <a:pPr marL="177800" algn="just">
              <a:spcBef>
                <a:spcPct val="20000"/>
              </a:spcBef>
              <a:tabLst>
                <a:tab pos="1433513" algn="l"/>
              </a:tabLst>
              <a:defRPr/>
            </a:pPr>
            <a:endParaRPr lang="id-ID" sz="2000" dirty="0" smtClean="0">
              <a:solidFill>
                <a:srgbClr val="1C0ED0"/>
              </a:solidFill>
            </a:endParaRPr>
          </a:p>
          <a:p>
            <a:pPr marL="177800" algn="just">
              <a:spcBef>
                <a:spcPct val="20000"/>
              </a:spcBef>
              <a:tabLst>
                <a:tab pos="1433513" algn="l"/>
              </a:tabLst>
              <a:defRPr/>
            </a:pPr>
            <a:r>
              <a:rPr lang="id-ID" sz="2000" dirty="0" smtClean="0">
                <a:solidFill>
                  <a:srgbClr val="1C0ED0"/>
                </a:solidFill>
              </a:rPr>
              <a:t>BAB I: 	KETENTUAN UMUM</a:t>
            </a:r>
          </a:p>
          <a:p>
            <a:pPr marL="177800" algn="just">
              <a:spcBef>
                <a:spcPct val="20000"/>
              </a:spcBef>
              <a:tabLst>
                <a:tab pos="1433513" algn="l"/>
              </a:tabLst>
              <a:defRPr/>
            </a:pPr>
            <a:r>
              <a:rPr lang="id-ID" sz="2000" dirty="0" smtClean="0">
                <a:solidFill>
                  <a:srgbClr val="1C0ED0"/>
                </a:solidFill>
              </a:rPr>
              <a:t>BAB II: 	TIM TRANSPARANSI INDUSTRI EKSTRAKTIF</a:t>
            </a:r>
          </a:p>
          <a:p>
            <a:pPr marL="177800" algn="just">
              <a:spcBef>
                <a:spcPct val="20000"/>
              </a:spcBef>
              <a:tabLst>
                <a:tab pos="1433513" algn="l"/>
              </a:tabLst>
              <a:defRPr/>
            </a:pPr>
            <a:r>
              <a:rPr lang="id-ID" sz="2000" dirty="0" smtClean="0">
                <a:solidFill>
                  <a:srgbClr val="1C0ED0"/>
                </a:solidFill>
              </a:rPr>
              <a:t>BAB III:  	MEKANISME TRANSPARANSI</a:t>
            </a:r>
          </a:p>
          <a:p>
            <a:pPr marL="177800" algn="just">
              <a:spcBef>
                <a:spcPct val="20000"/>
              </a:spcBef>
              <a:tabLst>
                <a:tab pos="1433513" algn="l"/>
              </a:tabLst>
              <a:defRPr/>
            </a:pPr>
            <a:r>
              <a:rPr lang="id-ID" sz="2000" dirty="0" smtClean="0">
                <a:solidFill>
                  <a:srgbClr val="1C0ED0"/>
                </a:solidFill>
              </a:rPr>
              <a:t>BAB IV: 	PEMBIAYAAN</a:t>
            </a:r>
          </a:p>
          <a:p>
            <a:pPr marL="177800" algn="just">
              <a:spcBef>
                <a:spcPct val="20000"/>
              </a:spcBef>
              <a:tabLst>
                <a:tab pos="1433513" algn="l"/>
              </a:tabLst>
              <a:defRPr/>
            </a:pPr>
            <a:r>
              <a:rPr lang="id-ID" sz="2000" dirty="0" smtClean="0">
                <a:solidFill>
                  <a:srgbClr val="1C0ED0"/>
                </a:solidFill>
              </a:rPr>
              <a:t>BAB V : 	KETENTUAN PENUTUP</a:t>
            </a:r>
          </a:p>
          <a:p>
            <a:pPr marL="635000" indent="-457200" algn="just">
              <a:spcBef>
                <a:spcPct val="20000"/>
              </a:spcBef>
              <a:buFont typeface="Arial" pitchFamily="34" charset="0"/>
              <a:buChar char="•"/>
              <a:defRPr/>
            </a:pPr>
            <a:endParaRPr lang="id-ID" sz="2000" dirty="0" smtClean="0">
              <a:solidFill>
                <a:srgbClr val="1C0ED0"/>
              </a:solidFill>
            </a:endParaRPr>
          </a:p>
        </p:txBody>
      </p:sp>
    </p:spTree>
    <p:extLst>
      <p:ext uri="{BB962C8B-B14F-4D97-AF65-F5344CB8AC3E}">
        <p14:creationId xmlns:p14="http://schemas.microsoft.com/office/powerpoint/2010/main" val="1482490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5" y="188640"/>
            <a:ext cx="8064897" cy="936104"/>
          </a:xfrm>
          <a:prstGeom prst="rect">
            <a:avLst/>
          </a:prstGeom>
          <a:noFill/>
          <a:ln w="9525">
            <a:noFill/>
            <a:miter lim="800000"/>
            <a:headEnd/>
            <a:tailEnd/>
          </a:ln>
        </p:spPr>
        <p:txBody>
          <a:bodyPr anchor="b"/>
          <a:lstStyle/>
          <a:p>
            <a:pPr algn="ctr"/>
            <a:r>
              <a:rPr lang="id-ID" sz="2400" b="1" dirty="0" smtClean="0">
                <a:solidFill>
                  <a:schemeClr val="accent6"/>
                </a:solidFill>
                <a:latin typeface="Lucida Sans" pitchFamily="34" charset="0"/>
              </a:rPr>
              <a:t> </a:t>
            </a:r>
            <a:r>
              <a:rPr lang="id-ID" sz="2400" b="1" dirty="0" smtClean="0">
                <a:latin typeface="Lucida Sans" pitchFamily="34" charset="0"/>
              </a:rPr>
              <a:t> </a:t>
            </a:r>
            <a:r>
              <a:rPr lang="id-ID" sz="2400" b="1" dirty="0" smtClean="0">
                <a:solidFill>
                  <a:schemeClr val="accent6"/>
                </a:solidFill>
                <a:latin typeface="Lucida Sans" pitchFamily="34" charset="0"/>
              </a:rPr>
              <a:t>BAB I : KETENTUAN UMUM</a:t>
            </a:r>
            <a:endParaRPr lang="id-ID" sz="2400" b="1" dirty="0">
              <a:solidFill>
                <a:schemeClr val="accent6"/>
              </a:solidFill>
              <a:latin typeface="Lucida Sans" pitchFamily="34" charset="0"/>
            </a:endParaRPr>
          </a:p>
        </p:txBody>
      </p:sp>
      <p:sp>
        <p:nvSpPr>
          <p:cNvPr id="36" name="Rectangle 35"/>
          <p:cNvSpPr/>
          <p:nvPr/>
        </p:nvSpPr>
        <p:spPr>
          <a:xfrm>
            <a:off x="611561" y="1124744"/>
            <a:ext cx="8394276" cy="3724096"/>
          </a:xfrm>
          <a:prstGeom prst="rect">
            <a:avLst/>
          </a:prstGeom>
        </p:spPr>
        <p:txBody>
          <a:bodyPr wrap="square">
            <a:spAutoFit/>
          </a:bodyPr>
          <a:lstStyle/>
          <a:p>
            <a:pPr marL="177800" algn="just">
              <a:spcBef>
                <a:spcPct val="20000"/>
              </a:spcBef>
              <a:tabLst>
                <a:tab pos="1433513" algn="l"/>
              </a:tabLst>
              <a:defRPr/>
            </a:pPr>
            <a:endParaRPr lang="id-ID" sz="2000" dirty="0" smtClean="0">
              <a:solidFill>
                <a:srgbClr val="1C0ED0"/>
              </a:solidFill>
            </a:endParaRPr>
          </a:p>
          <a:p>
            <a:pPr marL="520700" indent="-342900" algn="just">
              <a:spcBef>
                <a:spcPct val="20000"/>
              </a:spcBef>
              <a:buFont typeface="Arial" pitchFamily="34" charset="0"/>
              <a:buChar char="•"/>
              <a:tabLst>
                <a:tab pos="1433513" algn="l"/>
              </a:tabLst>
              <a:defRPr/>
            </a:pPr>
            <a:r>
              <a:rPr lang="id-ID" sz="2000" dirty="0" smtClean="0">
                <a:solidFill>
                  <a:srgbClr val="1C0ED0"/>
                </a:solidFill>
              </a:rPr>
              <a:t>Industri Ekstraktif (IE) adalah segala kegiatan yang mengambil sumber daya alam yang langsung dari perut bumi berupa mineral, batubara, minyak bumi dan gas bumi.</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Pendapatan Negara yang diperoleh dari IE adalah semua penerimaan negara yang berasal dari penerimaan perpajakan, dan penerimaan negara bukan pajak yang diakui sebagai penambah nilai kekayaan bersih yang bersumber dari IE.</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Pendapatan Daerah adalah hak Pemerintah Daerah yang diakui sebagai penambah nilai kekayaan bersih yang bersumber dari IE. </a:t>
            </a:r>
          </a:p>
          <a:p>
            <a:pPr marL="635000" indent="-457200" algn="just">
              <a:spcBef>
                <a:spcPct val="20000"/>
              </a:spcBef>
              <a:buFont typeface="Arial" pitchFamily="34" charset="0"/>
              <a:buChar char="•"/>
              <a:defRPr/>
            </a:pPr>
            <a:endParaRPr lang="id-ID" sz="2000" dirty="0" smtClean="0">
              <a:solidFill>
                <a:srgbClr val="1C0ED0"/>
              </a:solidFill>
            </a:endParaRPr>
          </a:p>
        </p:txBody>
      </p:sp>
    </p:spTree>
    <p:extLst>
      <p:ext uri="{BB962C8B-B14F-4D97-AF65-F5344CB8AC3E}">
        <p14:creationId xmlns:p14="http://schemas.microsoft.com/office/powerpoint/2010/main" val="2329861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395786" y="692696"/>
            <a:ext cx="82028" cy="5479504"/>
          </a:xfrm>
          <a:prstGeom prst="rect">
            <a:avLst/>
          </a:prstGeom>
          <a:solidFill>
            <a:srgbClr val="D4CFCA"/>
          </a:solidFill>
          <a:ln w="9525">
            <a:noFill/>
            <a:miter lim="800000"/>
            <a:headEnd/>
            <a:tailEnd/>
          </a:ln>
        </p:spPr>
        <p:txBody>
          <a:bodyPr wrap="none" anchor="ctr"/>
          <a:lstStyle/>
          <a:p>
            <a:endParaRPr lang="id-ID"/>
          </a:p>
        </p:txBody>
      </p:sp>
      <p:sp>
        <p:nvSpPr>
          <p:cNvPr id="29" name="Rectangle 6"/>
          <p:cNvSpPr>
            <a:spLocks noChangeArrowheads="1"/>
          </p:cNvSpPr>
          <p:nvPr/>
        </p:nvSpPr>
        <p:spPr bwMode="auto">
          <a:xfrm>
            <a:off x="258170" y="692696"/>
            <a:ext cx="219643" cy="5479504"/>
          </a:xfrm>
          <a:prstGeom prst="rect">
            <a:avLst/>
          </a:prstGeom>
          <a:solidFill>
            <a:srgbClr val="0050AA"/>
          </a:solidFill>
          <a:ln w="9525">
            <a:noFill/>
            <a:miter lim="800000"/>
            <a:headEnd/>
            <a:tailEnd/>
          </a:ln>
        </p:spPr>
        <p:txBody>
          <a:bodyPr wrap="none" anchor="ctr"/>
          <a:lstStyle/>
          <a:p>
            <a:endParaRPr lang="id-ID"/>
          </a:p>
        </p:txBody>
      </p:sp>
      <p:sp>
        <p:nvSpPr>
          <p:cNvPr id="30" name="Rectangle 7"/>
          <p:cNvSpPr>
            <a:spLocks noChangeArrowheads="1"/>
          </p:cNvSpPr>
          <p:nvPr/>
        </p:nvSpPr>
        <p:spPr bwMode="auto">
          <a:xfrm>
            <a:off x="162920" y="692696"/>
            <a:ext cx="95250" cy="5479504"/>
          </a:xfrm>
          <a:prstGeom prst="rect">
            <a:avLst/>
          </a:prstGeom>
          <a:solidFill>
            <a:srgbClr val="009DD9"/>
          </a:solidFill>
          <a:ln w="9525">
            <a:noFill/>
            <a:miter lim="800000"/>
            <a:headEnd/>
            <a:tailEnd/>
          </a:ln>
        </p:spPr>
        <p:txBody>
          <a:bodyPr wrap="none" anchor="ctr"/>
          <a:lstStyle/>
          <a:p>
            <a:endParaRPr lang="id-ID"/>
          </a:p>
        </p:txBody>
      </p:sp>
      <p:sp>
        <p:nvSpPr>
          <p:cNvPr id="31" name="Rectangle 2"/>
          <p:cNvSpPr>
            <a:spLocks noChangeArrowheads="1"/>
          </p:cNvSpPr>
          <p:nvPr/>
        </p:nvSpPr>
        <p:spPr bwMode="auto">
          <a:xfrm>
            <a:off x="755575" y="188640"/>
            <a:ext cx="8064897" cy="936104"/>
          </a:xfrm>
          <a:prstGeom prst="rect">
            <a:avLst/>
          </a:prstGeom>
          <a:noFill/>
          <a:ln w="9525">
            <a:noFill/>
            <a:miter lim="800000"/>
            <a:headEnd/>
            <a:tailEnd/>
          </a:ln>
        </p:spPr>
        <p:txBody>
          <a:bodyPr anchor="b"/>
          <a:lstStyle/>
          <a:p>
            <a:pPr algn="ctr"/>
            <a:r>
              <a:rPr lang="id-ID" sz="2400" b="1" dirty="0" smtClean="0">
                <a:solidFill>
                  <a:schemeClr val="accent2"/>
                </a:solidFill>
                <a:latin typeface="Lucida Sans" pitchFamily="34" charset="0"/>
              </a:rPr>
              <a:t>BAB II : </a:t>
            </a:r>
            <a:r>
              <a:rPr lang="id-ID" sz="2400" b="1" dirty="0">
                <a:solidFill>
                  <a:schemeClr val="accent2"/>
                </a:solidFill>
              </a:rPr>
              <a:t>TIM TRANSPARANSI INDUSTRI </a:t>
            </a:r>
            <a:r>
              <a:rPr lang="id-ID" sz="2400" b="1" dirty="0" smtClean="0">
                <a:solidFill>
                  <a:schemeClr val="accent2"/>
                </a:solidFill>
              </a:rPr>
              <a:t>EKSTRAKTIF</a:t>
            </a:r>
            <a:endParaRPr lang="id-ID" sz="2400" b="1" dirty="0">
              <a:solidFill>
                <a:schemeClr val="accent2"/>
              </a:solidFill>
              <a:latin typeface="Lucida Sans" pitchFamily="34" charset="0"/>
            </a:endParaRPr>
          </a:p>
        </p:txBody>
      </p:sp>
      <p:sp>
        <p:nvSpPr>
          <p:cNvPr id="36" name="Rectangle 35"/>
          <p:cNvSpPr/>
          <p:nvPr/>
        </p:nvSpPr>
        <p:spPr>
          <a:xfrm>
            <a:off x="477815" y="1340768"/>
            <a:ext cx="8528022" cy="4832092"/>
          </a:xfrm>
          <a:prstGeom prst="rect">
            <a:avLst/>
          </a:prstGeom>
        </p:spPr>
        <p:txBody>
          <a:bodyPr wrap="square">
            <a:spAutoFit/>
          </a:bodyPr>
          <a:lstStyle/>
          <a:p>
            <a:pPr marL="520700" indent="-342900" algn="just">
              <a:spcBef>
                <a:spcPct val="20000"/>
              </a:spcBef>
              <a:buFont typeface="Arial" pitchFamily="34" charset="0"/>
              <a:buChar char="•"/>
              <a:tabLst>
                <a:tab pos="1433513" algn="l"/>
              </a:tabLst>
              <a:defRPr/>
            </a:pPr>
            <a:r>
              <a:rPr lang="id-ID" sz="2000" dirty="0" smtClean="0">
                <a:solidFill>
                  <a:srgbClr val="1C0ED0"/>
                </a:solidFill>
              </a:rPr>
              <a:t>Tim Transparansi Industri Ekstraktif (Tim Transparansi) dibentuk dalam rangka pelaksanaan transparansi pendapatan negara dan pendapatan daerah.</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Tim Transparansi berkedudukan di bawah dan bertanggung jawab langsung kepada Presiden.</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Tim Transparansi berwenang untuk meminta informasi, data tambahan, masukan dan/atau mengadakan konsultasi dengan instansi pemerintah pusat, pemerintah daerah, perusahaan Industri Ekstraktif, dan pihak lain yang dipandang perlu.</a:t>
            </a:r>
          </a:p>
          <a:p>
            <a:pPr marL="520700" indent="-342900" algn="just">
              <a:spcBef>
                <a:spcPct val="20000"/>
              </a:spcBef>
              <a:buFont typeface="Arial" pitchFamily="34" charset="0"/>
              <a:buChar char="•"/>
              <a:tabLst>
                <a:tab pos="1433513" algn="l"/>
              </a:tabLst>
              <a:defRPr/>
            </a:pPr>
            <a:r>
              <a:rPr lang="id-ID" sz="2000" dirty="0" smtClean="0">
                <a:solidFill>
                  <a:srgbClr val="1C0ED0"/>
                </a:solidFill>
              </a:rPr>
              <a:t>Tim Transparansi terdiri dari:</a:t>
            </a:r>
          </a:p>
          <a:p>
            <a:pPr marL="1077913" indent="-546100" algn="just">
              <a:spcBef>
                <a:spcPct val="20000"/>
              </a:spcBef>
              <a:buFont typeface="Wingdings" pitchFamily="2" charset="2"/>
              <a:buChar char="Ø"/>
              <a:tabLst>
                <a:tab pos="1433513" algn="l"/>
              </a:tabLst>
              <a:defRPr/>
            </a:pPr>
            <a:r>
              <a:rPr lang="id-ID" sz="2000" dirty="0" smtClean="0">
                <a:solidFill>
                  <a:srgbClr val="1C0ED0"/>
                </a:solidFill>
              </a:rPr>
              <a:t>Tim Pengarah; dan</a:t>
            </a:r>
          </a:p>
          <a:p>
            <a:pPr marL="1077913" indent="-546100" algn="just">
              <a:spcBef>
                <a:spcPct val="20000"/>
              </a:spcBef>
              <a:buFont typeface="Wingdings" pitchFamily="2" charset="2"/>
              <a:buChar char="Ø"/>
              <a:tabLst>
                <a:tab pos="1433513" algn="l"/>
              </a:tabLst>
              <a:defRPr/>
            </a:pPr>
            <a:r>
              <a:rPr lang="id-ID" sz="2000" dirty="0" smtClean="0">
                <a:solidFill>
                  <a:srgbClr val="1C0ED0"/>
                </a:solidFill>
              </a:rPr>
              <a:t>Tim Pelaksana</a:t>
            </a:r>
            <a:endParaRPr lang="id-ID" sz="2000" dirty="0">
              <a:solidFill>
                <a:srgbClr val="1C0ED0"/>
              </a:solidFill>
            </a:endParaRPr>
          </a:p>
          <a:p>
            <a:pPr marL="520700" indent="-342900" algn="just">
              <a:spcBef>
                <a:spcPct val="20000"/>
              </a:spcBef>
              <a:buFont typeface="Arial" pitchFamily="34" charset="0"/>
              <a:buChar char="•"/>
              <a:tabLst>
                <a:tab pos="1433513" algn="l"/>
              </a:tabLst>
              <a:defRPr/>
            </a:pPr>
            <a:endParaRPr lang="id-ID" sz="2000" dirty="0" smtClean="0">
              <a:solidFill>
                <a:srgbClr val="1C0ED0"/>
              </a:solidFill>
            </a:endParaRPr>
          </a:p>
          <a:p>
            <a:pPr marL="635000" indent="-457200" algn="just">
              <a:spcBef>
                <a:spcPct val="20000"/>
              </a:spcBef>
              <a:buFont typeface="Arial" pitchFamily="34" charset="0"/>
              <a:buChar char="•"/>
              <a:defRPr/>
            </a:pPr>
            <a:endParaRPr lang="id-ID" sz="2000" dirty="0" smtClean="0">
              <a:solidFill>
                <a:srgbClr val="1C0ED0"/>
              </a:solidFill>
            </a:endParaRPr>
          </a:p>
        </p:txBody>
      </p:sp>
    </p:spTree>
    <p:extLst>
      <p:ext uri="{BB962C8B-B14F-4D97-AF65-F5344CB8AC3E}">
        <p14:creationId xmlns:p14="http://schemas.microsoft.com/office/powerpoint/2010/main" val="3550822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3035</TotalTime>
  <Words>1024</Words>
  <Application>Microsoft Office PowerPoint</Application>
  <PresentationFormat>On-screen Show (4:3)</PresentationFormat>
  <Paragraphs>155</Paragraphs>
  <Slides>13</Slides>
  <Notes>11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Default Design</vt:lpstr>
      <vt:lpstr>Office Theme</vt:lpstr>
      <vt:lpstr>MENGENAL EITI</vt:lpstr>
      <vt:lpstr>Memahami EITI ...  </vt:lpstr>
      <vt:lpstr>PowerPoint Presentation</vt:lpstr>
      <vt:lpstr>Item yang dilaporkan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Menko Perekonomian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Bp_Suparja</dc:creator>
  <cp:lastModifiedBy>M. Tri Wicaksono</cp:lastModifiedBy>
  <cp:revision>573</cp:revision>
  <cp:lastPrinted>2012-11-12T07:35:44Z</cp:lastPrinted>
  <dcterms:created xsi:type="dcterms:W3CDTF">2007-12-18T14:52:44Z</dcterms:created>
  <dcterms:modified xsi:type="dcterms:W3CDTF">2013-08-27T02:29:15Z</dcterms:modified>
</cp:coreProperties>
</file>