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6" r:id="rId2"/>
    <p:sldId id="319" r:id="rId3"/>
    <p:sldId id="321" r:id="rId4"/>
    <p:sldId id="323" r:id="rId5"/>
    <p:sldId id="312" r:id="rId6"/>
    <p:sldId id="322" r:id="rId7"/>
    <p:sldId id="313" r:id="rId8"/>
    <p:sldId id="314" r:id="rId9"/>
    <p:sldId id="315" r:id="rId10"/>
    <p:sldId id="316" r:id="rId11"/>
    <p:sldId id="317" r:id="rId12"/>
    <p:sldId id="32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1" d="100"/>
          <a:sy n="81" d="100"/>
        </p:scale>
        <p:origin x="-348"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2060D-5BE6-47C9-97E5-806D066A35C9}" type="datetimeFigureOut">
              <a:rPr lang="id-ID" smtClean="0"/>
              <a:pPr/>
              <a:t>27/08/2013</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1DD6DD-FF70-4D5C-A506-CF3D9F40FDB4}" type="slidenum">
              <a:rPr lang="id-ID" smtClean="0"/>
              <a:pPr/>
              <a:t>‹#›</a:t>
            </a:fld>
            <a:endParaRPr lang="id-ID"/>
          </a:p>
        </p:txBody>
      </p:sp>
    </p:spTree>
    <p:extLst>
      <p:ext uri="{BB962C8B-B14F-4D97-AF65-F5344CB8AC3E}">
        <p14:creationId xmlns:p14="http://schemas.microsoft.com/office/powerpoint/2010/main" xmlns="" val="774502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D84DA3-23F3-4487-8FF9-C81C40867684}" type="datetimeFigureOut">
              <a:rPr lang="en-US" smtClean="0"/>
              <a:pPr/>
              <a:t>8/27/2013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8625D1-1210-4870-9859-29A5F3F9D013}" type="slidenum">
              <a:rPr lang="en-US" smtClean="0"/>
              <a:pPr/>
              <a:t>‹#›</a:t>
            </a:fld>
            <a:endParaRPr lang="en-US"/>
          </a:p>
        </p:txBody>
      </p:sp>
    </p:spTree>
    <p:extLst>
      <p:ext uri="{BB962C8B-B14F-4D97-AF65-F5344CB8AC3E}">
        <p14:creationId xmlns:p14="http://schemas.microsoft.com/office/powerpoint/2010/main" xmlns="" val="551598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8625D1-1210-4870-9859-29A5F3F9D013}" type="slidenum">
              <a:rPr lang="en-US" smtClean="0"/>
              <a:pPr/>
              <a:t>1</a:t>
            </a:fld>
            <a:endParaRPr lang="en-US"/>
          </a:p>
        </p:txBody>
      </p:sp>
    </p:spTree>
    <p:extLst>
      <p:ext uri="{BB962C8B-B14F-4D97-AF65-F5344CB8AC3E}">
        <p14:creationId xmlns:p14="http://schemas.microsoft.com/office/powerpoint/2010/main" xmlns="" val="311176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9E406DF6-7890-496B-B2FA-2BD4766BE5F9}" type="slidenum">
              <a:rPr lang="en-GB">
                <a:ea typeface="ＭＳ Ｐゴシック" charset="-128"/>
              </a:rPr>
              <a:pPr/>
              <a:t>3</a:t>
            </a:fld>
            <a:endParaRPr lang="en-GB">
              <a:ea typeface="ＭＳ Ｐゴシック" charset="-128"/>
            </a:endParaRPr>
          </a:p>
        </p:txBody>
      </p:sp>
      <p:sp>
        <p:nvSpPr>
          <p:cNvPr id="204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2" tIns="45716" rIns="91432" bIns="45716" anchor="b"/>
          <a:lstStyle/>
          <a:p>
            <a:pPr algn="r" eaLnBrk="0" hangingPunct="0"/>
            <a:fld id="{6E7CD3EF-BB04-4091-9FE2-E9201DEE5F8D}" type="slidenum">
              <a:rPr lang="en-US" sz="1200">
                <a:solidFill>
                  <a:srgbClr val="FFFFFF"/>
                </a:solidFill>
                <a:latin typeface="Frutiger LT 57 Cn" pitchFamily="1" charset="0"/>
              </a:rPr>
              <a:pPr algn="r" eaLnBrk="0" hangingPunct="0"/>
              <a:t>3</a:t>
            </a:fld>
            <a:endParaRPr lang="en-US" sz="1200">
              <a:solidFill>
                <a:srgbClr val="FFFFFF"/>
              </a:solidFill>
              <a:latin typeface="Frutiger LT 57 Cn" pitchFamily="1" charset="0"/>
            </a:endParaRPr>
          </a:p>
        </p:txBody>
      </p:sp>
      <p:sp>
        <p:nvSpPr>
          <p:cNvPr id="20484" name="Rectangle 2"/>
          <p:cNvSpPr>
            <a:spLocks noGrp="1" noRot="1" noChangeAspect="1" noChangeArrowheads="1" noTextEdit="1"/>
          </p:cNvSpPr>
          <p:nvPr>
            <p:ph type="sldImg"/>
          </p:nvPr>
        </p:nvSpPr>
        <p:spPr bwMode="auto">
          <a:xfrm>
            <a:off x="1144588" y="685800"/>
            <a:ext cx="4570412" cy="3429000"/>
          </a:xfrm>
          <a:noFill/>
          <a:ln>
            <a:solidFill>
              <a:srgbClr val="000000"/>
            </a:solidFill>
            <a:miter lim="800000"/>
            <a:headEnd/>
            <a:tailEnd/>
          </a:ln>
        </p:spPr>
      </p:sp>
      <p:sp>
        <p:nvSpPr>
          <p:cNvPr id="20485" name="Rectangle 3"/>
          <p:cNvSpPr>
            <a:spLocks noGrp="1" noChangeArrowheads="1"/>
          </p:cNvSpPr>
          <p:nvPr>
            <p:ph type="body" idx="1"/>
          </p:nvPr>
        </p:nvSpPr>
        <p:spPr bwMode="auto">
          <a:noFill/>
        </p:spPr>
        <p:txBody>
          <a:bodyPr/>
          <a:lstStyle/>
          <a:p>
            <a:pPr eaLnBrk="1" hangingPunct="1">
              <a:spcBef>
                <a:spcPct val="0"/>
              </a:spcBef>
              <a:buFontTx/>
              <a:buChar char="•"/>
            </a:pPr>
            <a:r>
              <a:rPr lang="en-GB" smtClean="0"/>
              <a:t>This slide:</a:t>
            </a:r>
            <a:r>
              <a:rPr lang="en-GB" smtClean="0">
                <a:sym typeface="Wingdings" charset="2"/>
              </a:rPr>
              <a:t> </a:t>
            </a:r>
            <a:r>
              <a:rPr lang="en-GB" smtClean="0"/>
              <a:t>Key elements in every implementing country (companies disclose, governments disclose), independently and credibly</a:t>
            </a:r>
            <a:r>
              <a:rPr lang="en-GB" smtClean="0">
                <a:sym typeface="Wingdings" charset="2"/>
              </a:rPr>
              <a:t> </a:t>
            </a:r>
            <a:r>
              <a:rPr lang="en-GB" smtClean="0"/>
              <a:t>verified and reconciled</a:t>
            </a:r>
          </a:p>
          <a:p>
            <a:pPr eaLnBrk="1" hangingPunct="1">
              <a:spcBef>
                <a:spcPct val="0"/>
              </a:spcBef>
              <a:buFontTx/>
              <a:buChar char="•"/>
            </a:pPr>
            <a:r>
              <a:rPr lang="en-GB" smtClean="0"/>
              <a:t>Process overseen (by multi-stakeholder group of government, companies, civil society), process published </a:t>
            </a:r>
            <a:r>
              <a:rPr lang="en-GB" smtClean="0">
                <a:sym typeface="Wingdings" charset="2"/>
              </a:rPr>
              <a:t></a:t>
            </a:r>
            <a:r>
              <a:rPr lang="en-GB" smtClean="0"/>
              <a:t> thoroughly discussed  </a:t>
            </a:r>
          </a:p>
          <a:p>
            <a:pPr eaLnBrk="1" hangingPunct="1">
              <a:spcBef>
                <a:spcPct val="0"/>
              </a:spcBef>
            </a:pPr>
            <a:endParaRPr lang="en-GB" smtClean="0"/>
          </a:p>
          <a:p>
            <a:pPr eaLnBrk="1" hangingPunct="1">
              <a:spcBef>
                <a:spcPct val="0"/>
              </a:spcBef>
            </a:pPr>
            <a:r>
              <a:rPr lang="en-GB" smtClean="0"/>
              <a:t>[Press again]  EITI: </a:t>
            </a:r>
            <a:r>
              <a:rPr lang="en-GB" u="sng" smtClean="0"/>
              <a:t>forum for dialogue</a:t>
            </a:r>
            <a:r>
              <a:rPr lang="en-GB" smtClean="0"/>
              <a:t> and platform for </a:t>
            </a:r>
            <a:r>
              <a:rPr lang="en-GB" u="sng" smtClean="0"/>
              <a:t>boarder reforms</a:t>
            </a:r>
            <a:r>
              <a:rPr lang="en-GB" smtClean="0"/>
              <a:t> </a:t>
            </a:r>
          </a:p>
          <a:p>
            <a:pPr eaLnBrk="1" hangingPunct="1">
              <a:spcBef>
                <a:spcPct val="0"/>
              </a:spcBef>
            </a:pPr>
            <a:endParaRPr lang="en-GB" smtClean="0"/>
          </a:p>
          <a:p>
            <a:pPr eaLnBrk="1" hangingPunct="1">
              <a:spcBef>
                <a:spcPct val="0"/>
              </a:spcBef>
            </a:pPr>
            <a:r>
              <a:rPr lang="en-GB" smtClean="0"/>
              <a:t>[Press again] – Example: the government along with stakeholders may decide to work for more transparency: in the award of licensing and contracts, and monitoring of the sector</a:t>
            </a:r>
          </a:p>
          <a:p>
            <a:pPr eaLnBrk="1" hangingPunct="1">
              <a:spcBef>
                <a:spcPct val="0"/>
              </a:spcBef>
            </a:pPr>
            <a:endParaRPr lang="en-GB" smtClean="0"/>
          </a:p>
          <a:p>
            <a:pPr eaLnBrk="1" hangingPunct="1">
              <a:spcBef>
                <a:spcPct val="0"/>
              </a:spcBef>
            </a:pPr>
            <a:r>
              <a:rPr lang="en-GB" smtClean="0"/>
              <a:t>[Press again] – Might push for; more transparency (the distribution of government spending)</a:t>
            </a:r>
          </a:p>
          <a:p>
            <a:pPr eaLnBrk="1" hangingPunct="1">
              <a:spcBef>
                <a:spcPct val="0"/>
              </a:spcBef>
            </a:pPr>
            <a:r>
              <a:rPr lang="en-GB" smtClean="0"/>
              <a:t>[Press again] – Link up with other elements of governance (reform of the public financial and budgeting system)</a:t>
            </a:r>
          </a:p>
          <a:p>
            <a:pPr eaLnBrk="1" hangingPunct="1">
              <a:spcBef>
                <a:spcPct val="0"/>
              </a:spcBef>
              <a:buFontTx/>
              <a:buChar char="•"/>
            </a:pPr>
            <a:endParaRPr lang="en-GB" smtClean="0"/>
          </a:p>
          <a:p>
            <a:pPr eaLnBrk="1" hangingPunct="1">
              <a:spcBef>
                <a:spcPct val="0"/>
              </a:spcBef>
            </a:pPr>
            <a:r>
              <a:rPr lang="en-GB" smtClean="0"/>
              <a:t>These additions; entirely up to them. Blue elements: the EITI ‘core’. Power of the multi-stakeholder process; help focus on ‘governance chain’ in the most need of transparency.  </a:t>
            </a:r>
          </a:p>
          <a:p>
            <a:pPr eaLnBrk="1" hangingPunct="1">
              <a:spcBef>
                <a:spcPct val="0"/>
              </a:spcBef>
              <a:buFontTx/>
              <a:buChar char="•"/>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d-ID"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FF11017-075C-442D-9BF5-02DDFC3102D3}" type="slidenum">
              <a:rPr lang="en-US" smtClean="0"/>
              <a:pPr eaLnBrk="1" hangingPunct="1"/>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3558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246288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211902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70129-929E-43C8-ACF4-2E8368F44F29}"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342105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70129-929E-43C8-ACF4-2E8368F44F29}"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3455867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770129-929E-43C8-ACF4-2E8368F44F29}"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171234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770129-929E-43C8-ACF4-2E8368F44F29}" type="datetimeFigureOut">
              <a:rPr lang="en-US" smtClean="0"/>
              <a:pPr/>
              <a:t>8/27/2013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1122609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770129-929E-43C8-ACF4-2E8368F44F29}" type="datetimeFigureOut">
              <a:rPr lang="en-US" smtClean="0"/>
              <a:pPr/>
              <a:t>8/27/2013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189274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70129-929E-43C8-ACF4-2E8368F44F29}" type="datetimeFigureOut">
              <a:rPr lang="en-US" smtClean="0"/>
              <a:pPr/>
              <a:t>8/27/2013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2369780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70129-929E-43C8-ACF4-2E8368F44F29}"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284787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70129-929E-43C8-ACF4-2E8368F44F29}"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124005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0129-929E-43C8-ACF4-2E8368F44F29}" type="datetimeFigureOut">
              <a:rPr lang="en-US" smtClean="0"/>
              <a:pPr/>
              <a:t>8/27/2013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33A58-5FD4-403B-9065-D8F077DE42AE}" type="slidenum">
              <a:rPr lang="en-US" smtClean="0"/>
              <a:pPr/>
              <a:t>‹#›</a:t>
            </a:fld>
            <a:endParaRPr lang="en-US"/>
          </a:p>
        </p:txBody>
      </p:sp>
    </p:spTree>
    <p:extLst>
      <p:ext uri="{BB962C8B-B14F-4D97-AF65-F5344CB8AC3E}">
        <p14:creationId xmlns:p14="http://schemas.microsoft.com/office/powerpoint/2010/main" xmlns="" val="278484069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a:solidFill>
            <a:srgbClr val="00B050"/>
          </a:solidFill>
        </p:spPr>
        <p:txBody>
          <a:bodyPr>
            <a:normAutofit/>
          </a:bodyPr>
          <a:lstStyle/>
          <a:p>
            <a:r>
              <a:rPr lang="id-ID" dirty="0" smtClean="0"/>
              <a:t>MENGENAL EITI</a:t>
            </a:r>
            <a:endParaRPr lang="en-US" dirty="0"/>
          </a:p>
        </p:txBody>
      </p:sp>
      <p:sp>
        <p:nvSpPr>
          <p:cNvPr id="3" name="Content Placeholder 2"/>
          <p:cNvSpPr>
            <a:spLocks noGrp="1"/>
          </p:cNvSpPr>
          <p:nvPr>
            <p:ph idx="1"/>
          </p:nvPr>
        </p:nvSpPr>
        <p:spPr>
          <a:xfrm>
            <a:off x="457200" y="2276872"/>
            <a:ext cx="8229600" cy="3849291"/>
          </a:xfrm>
          <a:solidFill>
            <a:srgbClr val="00B050"/>
          </a:solidFill>
        </p:spPr>
        <p:txBody>
          <a:bodyPr>
            <a:normAutofit/>
          </a:bodyPr>
          <a:lstStyle/>
          <a:p>
            <a:pPr marL="0" indent="0" algn="ctr">
              <a:buNone/>
            </a:pPr>
            <a:r>
              <a:rPr lang="id-ID" sz="1800" dirty="0" smtClean="0"/>
              <a:t>Disampaikan dalam kegiatan</a:t>
            </a:r>
          </a:p>
          <a:p>
            <a:pPr marL="0" indent="0" algn="ctr">
              <a:buNone/>
            </a:pPr>
            <a:r>
              <a:rPr lang="id-ID" sz="1800" dirty="0" smtClean="0"/>
              <a:t> “</a:t>
            </a:r>
            <a:r>
              <a:rPr lang="id-ID" sz="1800" dirty="0" smtClean="0"/>
              <a:t>Sosialisasi Persiapan Pelaporan EITI Indonesia Tahun Pelaporan 2010 – 1011”</a:t>
            </a:r>
            <a:endParaRPr lang="id-ID" sz="1800" dirty="0" smtClean="0"/>
          </a:p>
          <a:p>
            <a:pPr marL="0" indent="0" algn="ctr">
              <a:buNone/>
            </a:pPr>
            <a:r>
              <a:rPr lang="id-ID" sz="1800" dirty="0" smtClean="0"/>
              <a:t>Di </a:t>
            </a:r>
            <a:r>
              <a:rPr lang="id-ID" sz="1800" dirty="0" smtClean="0"/>
              <a:t>Samarinda</a:t>
            </a:r>
            <a:r>
              <a:rPr lang="id-ID" sz="1800" dirty="0" smtClean="0"/>
              <a:t>, </a:t>
            </a:r>
            <a:r>
              <a:rPr lang="id-ID" sz="1800" dirty="0" smtClean="0"/>
              <a:t>Kalimantan </a:t>
            </a:r>
            <a:r>
              <a:rPr lang="id-ID" sz="1800" dirty="0" smtClean="0"/>
              <a:t>Timur</a:t>
            </a:r>
            <a:endParaRPr lang="id-ID" sz="1800" dirty="0" smtClean="0"/>
          </a:p>
          <a:p>
            <a:pPr marL="0" indent="0" algn="ctr">
              <a:buNone/>
            </a:pPr>
            <a:r>
              <a:rPr lang="id-ID" sz="1800" dirty="0" smtClean="0"/>
              <a:t>27 Agustus </a:t>
            </a:r>
            <a:r>
              <a:rPr lang="id-ID" sz="1800" dirty="0" smtClean="0"/>
              <a:t>2013</a:t>
            </a:r>
          </a:p>
          <a:p>
            <a:pPr marL="0" indent="0" algn="ctr">
              <a:buNone/>
            </a:pPr>
            <a:endParaRPr lang="id-ID" sz="1600" dirty="0" smtClean="0"/>
          </a:p>
          <a:p>
            <a:pPr marL="0" indent="0" algn="ctr">
              <a:buNone/>
            </a:pPr>
            <a:endParaRPr lang="id-ID" sz="1600" dirty="0"/>
          </a:p>
          <a:p>
            <a:pPr marL="0" indent="0" algn="ctr">
              <a:buNone/>
            </a:pPr>
            <a:r>
              <a:rPr lang="en-US" sz="1600" dirty="0" err="1" smtClean="0"/>
              <a:t>Oleh</a:t>
            </a:r>
            <a:r>
              <a:rPr lang="en-US" sz="1600" dirty="0" smtClean="0"/>
              <a:t>:</a:t>
            </a:r>
          </a:p>
          <a:p>
            <a:pPr marL="0" indent="0" algn="ctr">
              <a:buNone/>
            </a:pPr>
            <a:r>
              <a:rPr lang="en-US" sz="1600" dirty="0" smtClean="0"/>
              <a:t>Ronald </a:t>
            </a:r>
            <a:r>
              <a:rPr lang="en-US" sz="1600" dirty="0" err="1" smtClean="0"/>
              <a:t>Tambunan</a:t>
            </a:r>
            <a:endParaRPr lang="en-US" sz="1600" dirty="0" smtClean="0"/>
          </a:p>
          <a:p>
            <a:pPr marL="0" indent="0" algn="ctr">
              <a:buNone/>
            </a:pPr>
            <a:r>
              <a:rPr lang="en-US" sz="1600" dirty="0" smtClean="0"/>
              <a:t>Regulatory Specialist</a:t>
            </a:r>
          </a:p>
          <a:p>
            <a:pPr marL="0" indent="0" algn="ctr">
              <a:buNone/>
            </a:pPr>
            <a:r>
              <a:rPr lang="en-US" sz="1600" dirty="0" err="1" smtClean="0"/>
              <a:t>Sekretariat</a:t>
            </a:r>
            <a:r>
              <a:rPr lang="en-US" sz="1600" dirty="0" smtClean="0"/>
              <a:t> Tim </a:t>
            </a:r>
            <a:r>
              <a:rPr lang="en-US" sz="1600" dirty="0" err="1" smtClean="0"/>
              <a:t>Transparansi</a:t>
            </a:r>
            <a:r>
              <a:rPr lang="en-US" sz="1600" dirty="0" smtClean="0"/>
              <a:t> </a:t>
            </a:r>
            <a:r>
              <a:rPr lang="en-US" sz="1600" dirty="0" err="1" smtClean="0"/>
              <a:t>Industri</a:t>
            </a:r>
            <a:r>
              <a:rPr lang="en-US" sz="1600" dirty="0" smtClean="0"/>
              <a:t> </a:t>
            </a:r>
            <a:r>
              <a:rPr lang="en-US" sz="1600" dirty="0" err="1" smtClean="0"/>
              <a:t>Ekstraktif</a:t>
            </a:r>
            <a:endParaRPr lang="en-US" sz="1600" dirty="0"/>
          </a:p>
        </p:txBody>
      </p:sp>
    </p:spTree>
    <p:extLst>
      <p:ext uri="{BB962C8B-B14F-4D97-AF65-F5344CB8AC3E}">
        <p14:creationId xmlns:p14="http://schemas.microsoft.com/office/powerpoint/2010/main" xmlns="" val="2635492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normAutofit/>
          </a:bodyPr>
          <a:lstStyle/>
          <a:p>
            <a:r>
              <a:rPr lang="id-ID" sz="2800" dirty="0"/>
              <a:t>Memahami </a:t>
            </a:r>
            <a:r>
              <a:rPr lang="id-ID" sz="2800" dirty="0" smtClean="0"/>
              <a:t>EITI .......</a:t>
            </a:r>
            <a:endParaRPr lang="id-ID" sz="2800" dirty="0"/>
          </a:p>
        </p:txBody>
      </p:sp>
      <p:sp>
        <p:nvSpPr>
          <p:cNvPr id="3" name="Content Placeholder 2"/>
          <p:cNvSpPr>
            <a:spLocks noGrp="1"/>
          </p:cNvSpPr>
          <p:nvPr>
            <p:ph idx="1"/>
          </p:nvPr>
        </p:nvSpPr>
        <p:spPr>
          <a:xfrm>
            <a:off x="323528" y="836712"/>
            <a:ext cx="8568952" cy="6120680"/>
          </a:xfrm>
        </p:spPr>
        <p:txBody>
          <a:bodyPr>
            <a:normAutofit fontScale="85000" lnSpcReduction="20000"/>
          </a:bodyPr>
          <a:lstStyle/>
          <a:p>
            <a:pPr>
              <a:buFont typeface="+mj-lt"/>
              <a:buAutoNum type="arabicPeriod" startAt="7"/>
            </a:pPr>
            <a:r>
              <a:rPr lang="id-ID" sz="1900" dirty="0" smtClean="0"/>
              <a:t>Tim Transparansi Industri Ekstraktif  (Tim Transparansi)- EITI Indonesia</a:t>
            </a:r>
          </a:p>
          <a:p>
            <a:pPr marL="623888" indent="-260350"/>
            <a:r>
              <a:rPr lang="id-ID" sz="1900" dirty="0" smtClean="0"/>
              <a:t>Dasar hukum:  Perpres No. 26 Tahun 2010 tentang Transparansi  Pendapatan Negara dan Pendapatan Daerah Yang Diperoleh Dari Industri Ekstraktif.</a:t>
            </a:r>
          </a:p>
          <a:p>
            <a:pPr marL="623888" indent="-260350"/>
            <a:r>
              <a:rPr lang="id-ID" sz="1900" dirty="0" smtClean="0"/>
              <a:t>Susunan Tim Transparansi</a:t>
            </a:r>
          </a:p>
          <a:p>
            <a:pPr marL="363538" indent="0">
              <a:buNone/>
            </a:pPr>
            <a:r>
              <a:rPr lang="id-ID" sz="1900" dirty="0"/>
              <a:t>	</a:t>
            </a:r>
            <a:r>
              <a:rPr lang="id-ID" sz="1900" dirty="0" smtClean="0"/>
              <a:t>Tim Pengarah: Ketua        :   Menko Bidang Perekonomian</a:t>
            </a:r>
          </a:p>
          <a:p>
            <a:pPr marL="363538" indent="0">
              <a:buNone/>
            </a:pPr>
            <a:r>
              <a:rPr lang="id-ID" sz="1900" dirty="0"/>
              <a:t>	</a:t>
            </a:r>
            <a:r>
              <a:rPr lang="id-ID" sz="1900" dirty="0" smtClean="0"/>
              <a:t>	 Anggota     :   1. Menteri ESDM;</a:t>
            </a:r>
          </a:p>
          <a:p>
            <a:pPr marL="363538" indent="0">
              <a:buNone/>
            </a:pPr>
            <a:r>
              <a:rPr lang="id-ID" sz="1900" dirty="0"/>
              <a:t>	</a:t>
            </a:r>
            <a:r>
              <a:rPr lang="id-ID" sz="1900" dirty="0" smtClean="0"/>
              <a:t>		     2. Menteri Keuangan;</a:t>
            </a:r>
          </a:p>
          <a:p>
            <a:pPr marL="363538" indent="0">
              <a:buNone/>
            </a:pPr>
            <a:r>
              <a:rPr lang="id-ID" sz="1900" dirty="0"/>
              <a:t>	</a:t>
            </a:r>
            <a:r>
              <a:rPr lang="id-ID" sz="1900" dirty="0" smtClean="0"/>
              <a:t>		     3. Menteri Dalam Negeri;</a:t>
            </a:r>
          </a:p>
          <a:p>
            <a:pPr marL="363538" indent="0">
              <a:buNone/>
            </a:pPr>
            <a:r>
              <a:rPr lang="id-ID" sz="1900" dirty="0"/>
              <a:t>	</a:t>
            </a:r>
            <a:r>
              <a:rPr lang="id-ID" sz="1900" dirty="0" smtClean="0"/>
              <a:t>		     4. Kepala BPKP;</a:t>
            </a:r>
          </a:p>
          <a:p>
            <a:pPr marL="363538" indent="0">
              <a:buNone/>
            </a:pPr>
            <a:r>
              <a:rPr lang="id-ID" sz="1900" dirty="0"/>
              <a:t>	</a:t>
            </a:r>
            <a:r>
              <a:rPr lang="id-ID" sz="1900" dirty="0" smtClean="0"/>
              <a:t>		     5. Prof. Dr. Emil Salim.	</a:t>
            </a:r>
          </a:p>
          <a:p>
            <a:pPr marL="363538" indent="0">
              <a:buNone/>
            </a:pPr>
            <a:r>
              <a:rPr lang="id-ID" sz="1400" dirty="0"/>
              <a:t>	</a:t>
            </a:r>
            <a:r>
              <a:rPr lang="id-ID" sz="1900" dirty="0" smtClean="0"/>
              <a:t>Tim Pelaksana:</a:t>
            </a:r>
          </a:p>
          <a:p>
            <a:pPr marL="903288" indent="0">
              <a:buNone/>
            </a:pPr>
            <a:r>
              <a:rPr lang="id-ID" sz="1900" dirty="0" smtClean="0"/>
              <a:t>	Ketua merangkap anggota: Deputi Bidang Koordinaasi ESDM dan Kehutanan, Kemenko Bidang Perekonomian;</a:t>
            </a:r>
          </a:p>
          <a:p>
            <a:pPr marL="363538" indent="0">
              <a:buNone/>
            </a:pPr>
            <a:r>
              <a:rPr lang="id-ID" sz="1900" dirty="0"/>
              <a:t>	</a:t>
            </a:r>
            <a:r>
              <a:rPr lang="id-ID" sz="1900" dirty="0" smtClean="0"/>
              <a:t>Wakil Ketua I	   : Direktur Jenderal Anggaran, Kementerian Keuangan;</a:t>
            </a:r>
          </a:p>
          <a:p>
            <a:pPr marL="363538" indent="0">
              <a:buNone/>
            </a:pPr>
            <a:r>
              <a:rPr lang="id-ID" sz="1900" dirty="0"/>
              <a:t>	</a:t>
            </a:r>
            <a:r>
              <a:rPr lang="id-ID" sz="1900" dirty="0" smtClean="0"/>
              <a:t>Wakil Ketua II	   : Sekretaris Jenderal Kementerian ESDM</a:t>
            </a:r>
          </a:p>
          <a:p>
            <a:pPr marL="363538" indent="0">
              <a:buNone/>
            </a:pPr>
            <a:r>
              <a:rPr lang="id-ID" sz="1900" dirty="0"/>
              <a:t>	</a:t>
            </a:r>
            <a:r>
              <a:rPr lang="id-ID" sz="1900" dirty="0" smtClean="0"/>
              <a:t>Anggota		   : 9 orang pejabat eselon I Kementerian/Lembaga, Kepala BP Migas, </a:t>
            </a:r>
          </a:p>
          <a:p>
            <a:pPr marL="363538" indent="0">
              <a:buNone/>
            </a:pPr>
            <a:r>
              <a:rPr lang="id-ID" sz="1900" dirty="0"/>
              <a:t>	</a:t>
            </a:r>
            <a:r>
              <a:rPr lang="id-ID" sz="1900" dirty="0" smtClean="0"/>
              <a:t>		     Dirut Pertamina, 3 orang perwakilan dari pemerintah daerah </a:t>
            </a:r>
          </a:p>
          <a:p>
            <a:pPr marL="363538" indent="0">
              <a:buNone/>
            </a:pPr>
            <a:r>
              <a:rPr lang="id-ID" sz="1900" dirty="0"/>
              <a:t>	</a:t>
            </a:r>
            <a:r>
              <a:rPr lang="id-ID" sz="1900" dirty="0" smtClean="0"/>
              <a:t>		     penghasil migas dan pertambangan; 3 orang perwakilan asosiasi </a:t>
            </a:r>
          </a:p>
          <a:p>
            <a:pPr marL="363538" indent="0">
              <a:buNone/>
            </a:pPr>
            <a:r>
              <a:rPr lang="id-ID" sz="1900" dirty="0"/>
              <a:t>	</a:t>
            </a:r>
            <a:r>
              <a:rPr lang="id-ID" sz="1900" dirty="0" smtClean="0"/>
              <a:t>		     perusahaan migas dan pertambangan, serta 3 orang perwakilan </a:t>
            </a:r>
          </a:p>
          <a:p>
            <a:pPr marL="363538" indent="0">
              <a:buNone/>
            </a:pPr>
            <a:r>
              <a:rPr lang="id-ID" sz="1900" dirty="0"/>
              <a:t>	</a:t>
            </a:r>
            <a:r>
              <a:rPr lang="id-ID" sz="1900" dirty="0" smtClean="0"/>
              <a:t>		     LSM.</a:t>
            </a:r>
          </a:p>
          <a:p>
            <a:pPr marL="649288" indent="-285750"/>
            <a:endParaRPr lang="id-ID" sz="1400" dirty="0" smtClean="0"/>
          </a:p>
          <a:p>
            <a:pPr marL="649288" indent="-285750"/>
            <a:r>
              <a:rPr lang="id-ID" sz="1900" dirty="0" smtClean="0"/>
              <a:t>Sekretariat Tim Transparansi: Dibentuk berdasarkan Keputusan Menko Bidang Perekonomian</a:t>
            </a:r>
          </a:p>
          <a:p>
            <a:pPr marL="623888" indent="0">
              <a:buNone/>
            </a:pPr>
            <a:r>
              <a:rPr lang="id-ID" sz="1400" dirty="0" smtClean="0"/>
              <a:t> </a:t>
            </a:r>
          </a:p>
          <a:p>
            <a:pPr marL="363538" indent="-363538">
              <a:buNone/>
            </a:pPr>
            <a:r>
              <a:rPr lang="id-ID" sz="1400" dirty="0" smtClean="0"/>
              <a:t>    </a:t>
            </a:r>
          </a:p>
        </p:txBody>
      </p:sp>
    </p:spTree>
    <p:extLst>
      <p:ext uri="{BB962C8B-B14F-4D97-AF65-F5344CB8AC3E}">
        <p14:creationId xmlns:p14="http://schemas.microsoft.com/office/powerpoint/2010/main" xmlns="" val="2773033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id-ID" sz="2400" dirty="0"/>
              <a:t>Memahami </a:t>
            </a:r>
            <a:r>
              <a:rPr lang="id-ID" sz="2400" dirty="0" smtClean="0"/>
              <a:t>EITI  ........</a:t>
            </a:r>
            <a:endParaRPr lang="id-ID" sz="2400" dirty="0"/>
          </a:p>
        </p:txBody>
      </p:sp>
      <p:sp>
        <p:nvSpPr>
          <p:cNvPr id="3" name="Content Placeholder 2"/>
          <p:cNvSpPr>
            <a:spLocks noGrp="1"/>
          </p:cNvSpPr>
          <p:nvPr>
            <p:ph idx="1"/>
          </p:nvPr>
        </p:nvSpPr>
        <p:spPr>
          <a:xfrm>
            <a:off x="457200" y="836712"/>
            <a:ext cx="8229600" cy="5289451"/>
          </a:xfrm>
        </p:spPr>
        <p:txBody>
          <a:bodyPr/>
          <a:lstStyle/>
          <a:p>
            <a:pPr marL="514350" indent="-514350">
              <a:buFont typeface="+mj-lt"/>
              <a:buAutoNum type="arabicPeriod" startAt="8"/>
            </a:pPr>
            <a:r>
              <a:rPr lang="id-ID" sz="1800" dirty="0" smtClean="0"/>
              <a:t>Manfaat  Pengimplementasian EITI bagi Indonesia</a:t>
            </a:r>
          </a:p>
          <a:p>
            <a:pPr marL="822325" indent="-285750"/>
            <a:r>
              <a:rPr lang="id-ID" sz="1400" dirty="0" smtClean="0"/>
              <a:t>Bagi Pemerintah</a:t>
            </a:r>
          </a:p>
          <a:p>
            <a:pPr marL="1185863" indent="-285750">
              <a:buFontTx/>
              <a:buChar char="-"/>
            </a:pPr>
            <a:r>
              <a:rPr lang="id-ID" sz="1600" dirty="0" smtClean="0"/>
              <a:t>EITI dapat meningkatkan sistem tata kelola (</a:t>
            </a:r>
            <a:r>
              <a:rPr lang="id-ID" sz="1600" i="1" dirty="0" smtClean="0"/>
              <a:t>good governance</a:t>
            </a:r>
            <a:r>
              <a:rPr lang="id-ID" sz="1600" dirty="0" smtClean="0"/>
              <a:t>) dan akuntabilitas sektor industri  ekstraktifnya;</a:t>
            </a:r>
          </a:p>
          <a:p>
            <a:pPr marL="1185863" indent="-285750">
              <a:buFontTx/>
              <a:buChar char="-"/>
            </a:pPr>
            <a:r>
              <a:rPr lang="id-ID" sz="1600" dirty="0" smtClean="0"/>
              <a:t>Perbaikan iklim investasi , karena EITI dapat  meningkatkan prediktabilitas bagi para investor industri ekstraktif- khususnya dalam membantu para investor potensial mengetahui kewajiban-kewajiban yang harus mereka bayar;</a:t>
            </a:r>
          </a:p>
          <a:p>
            <a:pPr marL="1160463" indent="-260350">
              <a:buNone/>
            </a:pPr>
            <a:r>
              <a:rPr lang="id-ID" sz="1600" dirty="0" smtClean="0"/>
              <a:t>- 	Pengimplementasian EITI secara sukses dapat dilihat sebagai peluang Indonesia untuk mengakses dana dari lembaga-lembaga donor seperti World Bank, IFC dan ADB dimana lembaga-lembaga donor tersebut sekarang mulai menuntut negara-negar untuk mendukung EITI sebagai syarat untuk memperoleh dana pinjaman sektor energi dan pertambangan.</a:t>
            </a:r>
          </a:p>
          <a:p>
            <a:pPr marL="822325" indent="-285750"/>
            <a:r>
              <a:rPr lang="id-ID" sz="1600" dirty="0" smtClean="0"/>
              <a:t>Bagi Perusahaan</a:t>
            </a:r>
          </a:p>
          <a:p>
            <a:pPr marL="812800" indent="0">
              <a:buNone/>
            </a:pPr>
            <a:r>
              <a:rPr lang="id-ID" sz="1600" dirty="0" smtClean="0"/>
              <a:t>Pengimplementasian </a:t>
            </a:r>
            <a:r>
              <a:rPr lang="id-ID" sz="1600" dirty="0"/>
              <a:t>EITI </a:t>
            </a:r>
            <a:r>
              <a:rPr lang="id-ID" sz="1600" dirty="0" smtClean="0"/>
              <a:t> akan mengurangi tekanan pada industri ekstraktif, karena publik dapat melihat secara langsung apa yang telah dilakukan oleh perusahaan dan kemudian dapat memberikan penilaiannya secar adil.  </a:t>
            </a:r>
          </a:p>
          <a:p>
            <a:pPr marL="822325" indent="-285750"/>
            <a:r>
              <a:rPr lang="id-ID" sz="1600" dirty="0" smtClean="0"/>
              <a:t>Bagi Publik</a:t>
            </a:r>
          </a:p>
          <a:p>
            <a:pPr marL="812800" indent="0">
              <a:buNone/>
            </a:pPr>
            <a:r>
              <a:rPr lang="id-ID" sz="1600" dirty="0" smtClean="0"/>
              <a:t>Tersedia informasi dan data mengenai  pendapatan Negara/Daerah yang diperoleh dari industri ekstraktif. </a:t>
            </a:r>
            <a:endParaRPr lang="id-ID" sz="1600" dirty="0"/>
          </a:p>
          <a:p>
            <a:pPr marL="514350" indent="-514350">
              <a:buFont typeface="+mj-lt"/>
              <a:buAutoNum type="arabicPeriod" startAt="7"/>
            </a:pPr>
            <a:endParaRPr lang="id-ID" dirty="0"/>
          </a:p>
        </p:txBody>
      </p:sp>
    </p:spTree>
    <p:extLst>
      <p:ext uri="{BB962C8B-B14F-4D97-AF65-F5344CB8AC3E}">
        <p14:creationId xmlns:p14="http://schemas.microsoft.com/office/powerpoint/2010/main" xmlns="" val="3626063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0" smtClean="0"/>
              <a:t>  </a:t>
            </a:r>
          </a:p>
        </p:txBody>
      </p:sp>
      <p:sp>
        <p:nvSpPr>
          <p:cNvPr id="20483" name="Rectangle 3"/>
          <p:cNvSpPr>
            <a:spLocks noGrp="1" noChangeArrowheads="1"/>
          </p:cNvSpPr>
          <p:nvPr>
            <p:ph type="body" idx="1"/>
          </p:nvPr>
        </p:nvSpPr>
        <p:spPr>
          <a:xfrm>
            <a:off x="457200" y="1066800"/>
            <a:ext cx="8229600" cy="4876800"/>
          </a:xfrm>
        </p:spPr>
        <p:txBody>
          <a:bodyPr/>
          <a:lstStyle/>
          <a:p>
            <a:pPr algn="ctr" eaLnBrk="1" hangingPunct="1">
              <a:buFont typeface="Wingdings" pitchFamily="-107" charset="2"/>
              <a:buNone/>
            </a:pPr>
            <a:endParaRPr lang="en-US" sz="4800" smtClean="0"/>
          </a:p>
          <a:p>
            <a:pPr algn="ctr" eaLnBrk="1" hangingPunct="1">
              <a:buFont typeface="Wingdings" pitchFamily="-107" charset="2"/>
              <a:buNone/>
            </a:pPr>
            <a:endParaRPr lang="en-US" sz="4800" smtClean="0"/>
          </a:p>
          <a:p>
            <a:pPr algn="ctr" eaLnBrk="1" hangingPunct="1">
              <a:buFont typeface="Wingdings" pitchFamily="-107" charset="2"/>
              <a:buNone/>
            </a:pPr>
            <a:r>
              <a:rPr lang="en-US" sz="4800" smtClean="0"/>
              <a:t>Terima kasih</a:t>
            </a:r>
          </a:p>
          <a:p>
            <a:pPr algn="ctr" eaLnBrk="1" hangingPunct="1">
              <a:buFont typeface="Wingdings" pitchFamily="-107" charset="2"/>
              <a:buNone/>
            </a:pPr>
            <a:r>
              <a:rPr lang="en-US" sz="4800" smtClean="0"/>
              <a:t>Thank you         </a:t>
            </a:r>
          </a:p>
          <a:p>
            <a:pPr algn="ctr" eaLnBrk="1" hangingPunct="1">
              <a:buFont typeface="Wingdings" pitchFamily="-107" charset="2"/>
              <a:buNone/>
            </a:pPr>
            <a:endParaRPr lang="en-US" sz="4800" smtClean="0"/>
          </a:p>
        </p:txBody>
      </p:sp>
    </p:spTree>
    <p:extLst>
      <p:ext uri="{BB962C8B-B14F-4D97-AF65-F5344CB8AC3E}">
        <p14:creationId xmlns:p14="http://schemas.microsoft.com/office/powerpoint/2010/main" xmlns="" val="2395438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864095"/>
          </a:xfrm>
          <a:solidFill>
            <a:schemeClr val="tx2">
              <a:lumMod val="25000"/>
            </a:schemeClr>
          </a:solidFill>
        </p:spPr>
        <p:txBody>
          <a:bodyPr>
            <a:normAutofit fontScale="90000"/>
          </a:bodyPr>
          <a:lstStyle/>
          <a:p>
            <a:r>
              <a:rPr lang="id-ID" sz="2800" dirty="0" smtClean="0"/>
              <a:t>Memahami EITI ...</a:t>
            </a:r>
            <a:br>
              <a:rPr lang="id-ID" sz="2800" dirty="0" smtClean="0"/>
            </a:br>
            <a:r>
              <a:rPr lang="id-ID" sz="2800" dirty="0" smtClean="0"/>
              <a:t> </a:t>
            </a:r>
            <a:endParaRPr lang="id-ID" sz="2800" dirty="0"/>
          </a:p>
        </p:txBody>
      </p:sp>
      <p:sp>
        <p:nvSpPr>
          <p:cNvPr id="3" name="Subtitle 2"/>
          <p:cNvSpPr>
            <a:spLocks noGrp="1"/>
          </p:cNvSpPr>
          <p:nvPr>
            <p:ph type="subTitle" idx="1"/>
          </p:nvPr>
        </p:nvSpPr>
        <p:spPr>
          <a:xfrm>
            <a:off x="611560" y="1340768"/>
            <a:ext cx="7848872" cy="4298032"/>
          </a:xfrm>
          <a:solidFill>
            <a:schemeClr val="tx2">
              <a:lumMod val="25000"/>
            </a:schemeClr>
          </a:solidFill>
        </p:spPr>
        <p:txBody>
          <a:bodyPr>
            <a:normAutofit fontScale="32500" lnSpcReduction="20000"/>
          </a:bodyPr>
          <a:lstStyle/>
          <a:p>
            <a:pPr marL="514350" indent="-514350" algn="just">
              <a:buAutoNum type="arabicPeriod"/>
            </a:pPr>
            <a:r>
              <a:rPr lang="id-ID" sz="6000" dirty="0" smtClean="0">
                <a:solidFill>
                  <a:schemeClr val="tx1"/>
                </a:solidFill>
              </a:rPr>
              <a:t>Apa EITI?</a:t>
            </a:r>
          </a:p>
          <a:p>
            <a:pPr marL="812800" indent="-276225" algn="just">
              <a:buFont typeface="Arial" pitchFamily="34" charset="0"/>
              <a:buChar char="•"/>
            </a:pPr>
            <a:r>
              <a:rPr lang="id-ID" sz="4900" dirty="0" smtClean="0">
                <a:solidFill>
                  <a:schemeClr val="tx1"/>
                </a:solidFill>
              </a:rPr>
              <a:t>EITI adalah standar transparansi internasional tentang penerimaan negara (daerah) dari industri ekstraktif  (migas dan pertambangan). </a:t>
            </a:r>
          </a:p>
          <a:p>
            <a:pPr marL="812800" indent="-276225" algn="just">
              <a:buFont typeface="Arial" pitchFamily="34" charset="0"/>
              <a:buChar char="•"/>
            </a:pPr>
            <a:endParaRPr lang="id-ID" sz="4000" dirty="0" smtClean="0">
              <a:solidFill>
                <a:schemeClr val="tx1"/>
              </a:solidFill>
            </a:endParaRPr>
          </a:p>
          <a:p>
            <a:pPr marL="812800" indent="-276225" algn="just">
              <a:buFont typeface="Arial" pitchFamily="34" charset="0"/>
              <a:buChar char="•"/>
            </a:pPr>
            <a:r>
              <a:rPr lang="id-ID" sz="4900" dirty="0" smtClean="0">
                <a:solidFill>
                  <a:schemeClr val="tx1"/>
                </a:solidFill>
              </a:rPr>
              <a:t>Prinsip dasar dari standar ini adalah rekonsiliasi laporan dari industri dan pemerintah dan hasilnya terbuka sebagai informasi publik.</a:t>
            </a:r>
          </a:p>
          <a:p>
            <a:pPr marL="812800" indent="-276225" algn="just">
              <a:buFont typeface="Arial" pitchFamily="34" charset="0"/>
              <a:buChar char="•"/>
            </a:pPr>
            <a:endParaRPr lang="id-ID" sz="4000" dirty="0" smtClean="0">
              <a:solidFill>
                <a:schemeClr val="tx1"/>
              </a:solidFill>
            </a:endParaRPr>
          </a:p>
          <a:p>
            <a:pPr marL="812800" indent="-276225" algn="just">
              <a:buFont typeface="Arial" pitchFamily="34" charset="0"/>
              <a:buChar char="•"/>
            </a:pPr>
            <a:r>
              <a:rPr lang="id-ID" sz="4900" dirty="0" smtClean="0">
                <a:solidFill>
                  <a:schemeClr val="tx1"/>
                </a:solidFill>
              </a:rPr>
              <a:t>Proses rekonsiliasi  (mekanisme) pelaporan mencakup:</a:t>
            </a:r>
          </a:p>
          <a:p>
            <a:pPr marL="1160463" indent="-350838" algn="just"/>
            <a:r>
              <a:rPr lang="id-ID" sz="4900" dirty="0" smtClean="0">
                <a:solidFill>
                  <a:schemeClr val="tx1"/>
                </a:solidFill>
              </a:rPr>
              <a:t>- 	penyerahan template oleh  perusahaan termasuk BUMN – yang melaporkan pembayaran, royalti atau pembagian hasil industri  migas dan pertambangan yang disetorkan kepada pemerintah dari industri tersebut.</a:t>
            </a:r>
          </a:p>
          <a:p>
            <a:pPr marL="1160463" indent="-350838" algn="just"/>
            <a:r>
              <a:rPr lang="id-ID" sz="4900" dirty="0" smtClean="0">
                <a:solidFill>
                  <a:schemeClr val="tx1"/>
                </a:solidFill>
              </a:rPr>
              <a:t>- 	penyerahan template oleh instansi pemerintah terkait, yang melaporkan besarnya penerimaan atau </a:t>
            </a:r>
            <a:r>
              <a:rPr lang="id-ID" sz="4900" dirty="0">
                <a:solidFill>
                  <a:schemeClr val="tx1"/>
                </a:solidFill>
              </a:rPr>
              <a:t>pembagian hasil industri  migas dan pertambangan </a:t>
            </a:r>
            <a:r>
              <a:rPr lang="id-ID" sz="4900" dirty="0" smtClean="0">
                <a:solidFill>
                  <a:schemeClr val="tx1"/>
                </a:solidFill>
              </a:rPr>
              <a:t>yang diterima dari industri tersebut.</a:t>
            </a:r>
          </a:p>
          <a:p>
            <a:pPr marL="1160463" indent="-350838" algn="just"/>
            <a:r>
              <a:rPr lang="id-ID" sz="4900" dirty="0" smtClean="0">
                <a:solidFill>
                  <a:schemeClr val="tx1"/>
                </a:solidFill>
              </a:rPr>
              <a:t>-	 penunjukan rekonsiliator independen untuk mengecek-ulang angka-angka dalam poin (1) dan (2), mengidentifikasi dan menjelaskan setiap perbedaan yang ada.</a:t>
            </a:r>
          </a:p>
          <a:p>
            <a:pPr marL="1160463" indent="-350838" algn="just"/>
            <a:r>
              <a:rPr lang="id-ID" sz="4900" dirty="0" smtClean="0">
                <a:solidFill>
                  <a:schemeClr val="tx1"/>
                </a:solidFill>
              </a:rPr>
              <a:t>- 	Pengawasan  butir (3) oleh </a:t>
            </a:r>
            <a:r>
              <a:rPr lang="id-ID" sz="4900" i="1" dirty="0" smtClean="0">
                <a:solidFill>
                  <a:schemeClr val="tx1"/>
                </a:solidFill>
              </a:rPr>
              <a:t>Multi Stakeholder Group</a:t>
            </a:r>
            <a:r>
              <a:rPr lang="id-ID" sz="4900" dirty="0" smtClean="0">
                <a:solidFill>
                  <a:schemeClr val="tx1"/>
                </a:solidFill>
              </a:rPr>
              <a:t>.</a:t>
            </a:r>
          </a:p>
          <a:p>
            <a:pPr marL="514350" indent="-514350" algn="just">
              <a:buFont typeface="Arial" pitchFamily="34" charset="0"/>
              <a:buChar char="•"/>
            </a:pPr>
            <a:endParaRPr lang="id-ID" sz="2200" dirty="0" smtClean="0">
              <a:solidFill>
                <a:schemeClr val="tx1"/>
              </a:solidFill>
            </a:endParaRPr>
          </a:p>
          <a:p>
            <a:pPr algn="just"/>
            <a:r>
              <a:rPr lang="id-ID" sz="2400" dirty="0" smtClean="0">
                <a:solidFill>
                  <a:schemeClr val="tx1"/>
                </a:solidFill>
              </a:rPr>
              <a:t> </a:t>
            </a:r>
            <a:endParaRPr lang="id-ID" sz="2400" dirty="0">
              <a:solidFill>
                <a:schemeClr val="tx1"/>
              </a:solidFill>
            </a:endParaRPr>
          </a:p>
        </p:txBody>
      </p:sp>
    </p:spTree>
    <p:extLst>
      <p:ext uri="{BB962C8B-B14F-4D97-AF65-F5344CB8AC3E}">
        <p14:creationId xmlns:p14="http://schemas.microsoft.com/office/powerpoint/2010/main" xmlns="" val="2262806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11"/>
          <p:cNvSpPr>
            <a:spLocks noChangeShapeType="1"/>
          </p:cNvSpPr>
          <p:nvPr/>
        </p:nvSpPr>
        <p:spPr bwMode="auto">
          <a:xfrm flipH="1" flipV="1">
            <a:off x="4357688" y="4886325"/>
            <a:ext cx="46037" cy="388938"/>
          </a:xfrm>
          <a:prstGeom prst="line">
            <a:avLst/>
          </a:prstGeom>
          <a:noFill/>
          <a:ln w="76200">
            <a:solidFill>
              <a:srgbClr val="D77425"/>
            </a:solidFill>
            <a:round/>
            <a:headEnd/>
            <a:tailEnd type="triangle" w="med" len="med"/>
          </a:ln>
        </p:spPr>
        <p:txBody>
          <a:bodyPr/>
          <a:lstStyle/>
          <a:p>
            <a:endParaRPr lang="en-GB"/>
          </a:p>
        </p:txBody>
      </p:sp>
      <p:grpSp>
        <p:nvGrpSpPr>
          <p:cNvPr id="19461" name="Group 23"/>
          <p:cNvGrpSpPr>
            <a:grpSpLocks/>
          </p:cNvGrpSpPr>
          <p:nvPr/>
        </p:nvGrpSpPr>
        <p:grpSpPr bwMode="auto">
          <a:xfrm>
            <a:off x="990600" y="1412840"/>
            <a:ext cx="7142163" cy="2808742"/>
            <a:chOff x="590" y="886"/>
            <a:chExt cx="4739" cy="1696"/>
          </a:xfrm>
        </p:grpSpPr>
        <p:sp>
          <p:nvSpPr>
            <p:cNvPr id="19466" name="Rectangle 24"/>
            <p:cNvSpPr>
              <a:spLocks noChangeArrowheads="1"/>
            </p:cNvSpPr>
            <p:nvPr/>
          </p:nvSpPr>
          <p:spPr bwMode="auto">
            <a:xfrm>
              <a:off x="590" y="886"/>
              <a:ext cx="1270" cy="826"/>
            </a:xfrm>
            <a:prstGeom prst="rect">
              <a:avLst/>
            </a:prstGeom>
            <a:solidFill>
              <a:schemeClr val="accent2">
                <a:lumMod val="75000"/>
              </a:schemeClr>
            </a:solidFill>
            <a:ln w="25400">
              <a:noFill/>
              <a:miter lim="800000"/>
              <a:headEnd/>
              <a:tailEnd/>
            </a:ln>
          </p:spPr>
          <p:txBody>
            <a:bodyPr anchor="ctr"/>
            <a:lstStyle/>
            <a:p>
              <a:pPr algn="ctr"/>
              <a:r>
                <a:rPr lang="en-US" dirty="0" err="1">
                  <a:solidFill>
                    <a:srgbClr val="FFFFFF"/>
                  </a:solidFill>
                  <a:latin typeface="Trebuchet MS" charset="0"/>
                </a:rPr>
                <a:t>Peusahaan</a:t>
              </a:r>
              <a:r>
                <a:rPr lang="en-US" dirty="0">
                  <a:solidFill>
                    <a:srgbClr val="FFFFFF"/>
                  </a:solidFill>
                  <a:latin typeface="Trebuchet MS" charset="0"/>
                </a:rPr>
                <a:t> </a:t>
              </a:r>
              <a:r>
                <a:rPr lang="en-US" dirty="0" err="1">
                  <a:solidFill>
                    <a:srgbClr val="FFFFFF"/>
                  </a:solidFill>
                  <a:latin typeface="Trebuchet MS" charset="0"/>
                </a:rPr>
                <a:t>Melaporkan</a:t>
              </a:r>
              <a:r>
                <a:rPr lang="en-US" dirty="0">
                  <a:solidFill>
                    <a:srgbClr val="FFFFFF"/>
                  </a:solidFill>
                  <a:latin typeface="Trebuchet MS" charset="0"/>
                </a:rPr>
                <a:t> </a:t>
              </a:r>
              <a:r>
                <a:rPr lang="en-US" dirty="0" err="1">
                  <a:solidFill>
                    <a:srgbClr val="FFFFFF"/>
                  </a:solidFill>
                  <a:latin typeface="Trebuchet MS" charset="0"/>
                </a:rPr>
                <a:t>Pembayaran</a:t>
              </a:r>
              <a:endParaRPr lang="en-US" dirty="0">
                <a:solidFill>
                  <a:srgbClr val="FFFFFF"/>
                </a:solidFill>
                <a:latin typeface="Trebuchet MS" charset="0"/>
              </a:endParaRPr>
            </a:p>
          </p:txBody>
        </p:sp>
        <p:sp>
          <p:nvSpPr>
            <p:cNvPr id="19467" name="Rectangle 25"/>
            <p:cNvSpPr>
              <a:spLocks noChangeArrowheads="1"/>
            </p:cNvSpPr>
            <p:nvPr/>
          </p:nvSpPr>
          <p:spPr bwMode="auto">
            <a:xfrm>
              <a:off x="3923" y="886"/>
              <a:ext cx="1406" cy="826"/>
            </a:xfrm>
            <a:prstGeom prst="rect">
              <a:avLst/>
            </a:prstGeom>
            <a:solidFill>
              <a:schemeClr val="accent2">
                <a:lumMod val="75000"/>
              </a:schemeClr>
            </a:solidFill>
            <a:ln w="25400">
              <a:noFill/>
              <a:miter lim="800000"/>
              <a:headEnd/>
              <a:tailEnd/>
            </a:ln>
          </p:spPr>
          <p:txBody>
            <a:bodyPr anchor="ctr"/>
            <a:lstStyle/>
            <a:p>
              <a:pPr algn="ctr"/>
              <a:r>
                <a:rPr lang="en-US" dirty="0" err="1">
                  <a:solidFill>
                    <a:srgbClr val="FFFFFF"/>
                  </a:solidFill>
                  <a:latin typeface="Trebuchet MS" charset="0"/>
                </a:rPr>
                <a:t>Pemerintah</a:t>
              </a:r>
              <a:r>
                <a:rPr lang="en-US" dirty="0">
                  <a:solidFill>
                    <a:srgbClr val="FFFFFF"/>
                  </a:solidFill>
                  <a:latin typeface="Trebuchet MS" charset="0"/>
                </a:rPr>
                <a:t> </a:t>
              </a:r>
              <a:r>
                <a:rPr lang="en-US" dirty="0" err="1">
                  <a:solidFill>
                    <a:srgbClr val="FFFFFF"/>
                  </a:solidFill>
                  <a:latin typeface="Trebuchet MS" charset="0"/>
                </a:rPr>
                <a:t>Melaporkan</a:t>
              </a:r>
              <a:r>
                <a:rPr lang="en-US" dirty="0">
                  <a:solidFill>
                    <a:srgbClr val="FFFFFF"/>
                  </a:solidFill>
                  <a:latin typeface="Trebuchet MS" charset="0"/>
                </a:rPr>
                <a:t> </a:t>
              </a:r>
              <a:r>
                <a:rPr lang="en-US" dirty="0" err="1">
                  <a:solidFill>
                    <a:srgbClr val="FFFFFF"/>
                  </a:solidFill>
                  <a:latin typeface="Trebuchet MS" charset="0"/>
                </a:rPr>
                <a:t>Penerimaan</a:t>
              </a:r>
              <a:endParaRPr lang="en-US" dirty="0">
                <a:solidFill>
                  <a:srgbClr val="FFFFFF"/>
                </a:solidFill>
                <a:latin typeface="Trebuchet MS" charset="0"/>
              </a:endParaRPr>
            </a:p>
          </p:txBody>
        </p:sp>
        <p:sp>
          <p:nvSpPr>
            <p:cNvPr id="19468" name="Arc 27"/>
            <p:cNvSpPr>
              <a:spLocks/>
            </p:cNvSpPr>
            <p:nvPr/>
          </p:nvSpPr>
          <p:spPr bwMode="auto">
            <a:xfrm>
              <a:off x="2018" y="1342"/>
              <a:ext cx="590" cy="4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rgbClr val="008BCA"/>
              </a:solidFill>
              <a:round/>
              <a:headEnd/>
              <a:tailEnd type="stealth" w="med" len="med"/>
            </a:ln>
          </p:spPr>
          <p:txBody>
            <a:bodyPr wrap="none" anchor="ctr"/>
            <a:lstStyle/>
            <a:p>
              <a:endParaRPr lang="en-US"/>
            </a:p>
          </p:txBody>
        </p:sp>
        <p:sp>
          <p:nvSpPr>
            <p:cNvPr id="19469" name="Arc 28"/>
            <p:cNvSpPr>
              <a:spLocks/>
            </p:cNvSpPr>
            <p:nvPr/>
          </p:nvSpPr>
          <p:spPr bwMode="auto">
            <a:xfrm rot="10800000" flipV="1">
              <a:off x="3243" y="1344"/>
              <a:ext cx="590" cy="4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rgbClr val="008BCA"/>
              </a:solidFill>
              <a:round/>
              <a:headEnd/>
              <a:tailEnd type="stealth" w="med" len="med"/>
            </a:ln>
          </p:spPr>
          <p:txBody>
            <a:bodyPr wrap="none" anchor="ctr"/>
            <a:lstStyle/>
            <a:p>
              <a:endParaRPr lang="en-US"/>
            </a:p>
          </p:txBody>
        </p:sp>
        <p:sp>
          <p:nvSpPr>
            <p:cNvPr id="19470" name="Rectangle 29"/>
            <p:cNvSpPr>
              <a:spLocks noChangeArrowheads="1"/>
            </p:cNvSpPr>
            <p:nvPr/>
          </p:nvSpPr>
          <p:spPr bwMode="auto">
            <a:xfrm>
              <a:off x="2336" y="1797"/>
              <a:ext cx="1224" cy="785"/>
            </a:xfrm>
            <a:prstGeom prst="rect">
              <a:avLst/>
            </a:prstGeom>
            <a:solidFill>
              <a:schemeClr val="accent2">
                <a:lumMod val="75000"/>
              </a:schemeClr>
            </a:solidFill>
            <a:ln w="25400">
              <a:noFill/>
              <a:miter lim="800000"/>
              <a:headEnd/>
              <a:tailEnd/>
            </a:ln>
          </p:spPr>
          <p:txBody>
            <a:bodyPr anchor="ctr"/>
            <a:lstStyle/>
            <a:p>
              <a:pPr algn="ctr"/>
              <a:r>
                <a:rPr lang="en-US" dirty="0" err="1">
                  <a:solidFill>
                    <a:srgbClr val="FFFFFF"/>
                  </a:solidFill>
                  <a:latin typeface="Trebuchet MS" charset="0"/>
                </a:rPr>
                <a:t>Rekonsiliasi</a:t>
              </a:r>
              <a:r>
                <a:rPr lang="en-US" dirty="0">
                  <a:solidFill>
                    <a:srgbClr val="FFFFFF"/>
                  </a:solidFill>
                  <a:latin typeface="Trebuchet MS" charset="0"/>
                </a:rPr>
                <a:t> </a:t>
              </a:r>
              <a:r>
                <a:rPr lang="en-US" dirty="0" err="1">
                  <a:solidFill>
                    <a:srgbClr val="FFFFFF"/>
                  </a:solidFill>
                  <a:latin typeface="Trebuchet MS" charset="0"/>
                </a:rPr>
                <a:t>dan</a:t>
              </a:r>
              <a:r>
                <a:rPr lang="en-US" dirty="0">
                  <a:solidFill>
                    <a:srgbClr val="FFFFFF"/>
                  </a:solidFill>
                  <a:latin typeface="Trebuchet MS" charset="0"/>
                </a:rPr>
                <a:t> </a:t>
              </a:r>
              <a:r>
                <a:rPr lang="en-US" dirty="0" err="1">
                  <a:solidFill>
                    <a:srgbClr val="FFFFFF"/>
                  </a:solidFill>
                  <a:latin typeface="Trebuchet MS" charset="0"/>
                </a:rPr>
                <a:t>Verifikasi</a:t>
              </a:r>
              <a:r>
                <a:rPr lang="en-US" dirty="0">
                  <a:solidFill>
                    <a:srgbClr val="FFFFFF"/>
                  </a:solidFill>
                  <a:latin typeface="Trebuchet MS" charset="0"/>
                </a:rPr>
                <a:t> </a:t>
              </a:r>
              <a:r>
                <a:rPr lang="en-US" dirty="0" err="1">
                  <a:solidFill>
                    <a:srgbClr val="FFFFFF"/>
                  </a:solidFill>
                  <a:latin typeface="Trebuchet MS" charset="0"/>
                </a:rPr>
                <a:t>Independen</a:t>
              </a:r>
              <a:r>
                <a:rPr lang="en-US" dirty="0">
                  <a:solidFill>
                    <a:srgbClr val="FFFFFF"/>
                  </a:solidFill>
                  <a:latin typeface="Trebuchet MS" charset="0"/>
                </a:rPr>
                <a:t> </a:t>
              </a:r>
              <a:r>
                <a:rPr lang="en-US" dirty="0" err="1">
                  <a:solidFill>
                    <a:srgbClr val="FFFFFF"/>
                  </a:solidFill>
                  <a:latin typeface="Trebuchet MS" charset="0"/>
                </a:rPr>
                <a:t>Penerimaan</a:t>
              </a:r>
              <a:r>
                <a:rPr lang="en-US" dirty="0">
                  <a:solidFill>
                    <a:srgbClr val="FFFFFF"/>
                  </a:solidFill>
                  <a:latin typeface="Trebuchet MS" charset="0"/>
                </a:rPr>
                <a:t> </a:t>
              </a:r>
              <a:r>
                <a:rPr lang="en-US" dirty="0" err="1">
                  <a:solidFill>
                    <a:srgbClr val="FFFFFF"/>
                  </a:solidFill>
                  <a:latin typeface="Trebuchet MS" charset="0"/>
                </a:rPr>
                <a:t>Pajak</a:t>
              </a:r>
              <a:r>
                <a:rPr lang="en-US" dirty="0">
                  <a:solidFill>
                    <a:srgbClr val="FFFFFF"/>
                  </a:solidFill>
                  <a:latin typeface="Trebuchet MS" charset="0"/>
                </a:rPr>
                <a:t> &amp; </a:t>
              </a:r>
              <a:r>
                <a:rPr lang="en-US" dirty="0" err="1">
                  <a:solidFill>
                    <a:srgbClr val="FFFFFF"/>
                  </a:solidFill>
                  <a:latin typeface="Trebuchet MS" charset="0"/>
                </a:rPr>
                <a:t>Royalti</a:t>
              </a:r>
              <a:endParaRPr lang="en-US" dirty="0">
                <a:solidFill>
                  <a:srgbClr val="FFFFFF"/>
                </a:solidFill>
                <a:latin typeface="Trebuchet MS" charset="0"/>
              </a:endParaRPr>
            </a:p>
          </p:txBody>
        </p:sp>
      </p:grpSp>
      <p:sp>
        <p:nvSpPr>
          <p:cNvPr id="19462" name="Oval 28"/>
          <p:cNvSpPr>
            <a:spLocks noChangeArrowheads="1"/>
          </p:cNvSpPr>
          <p:nvPr/>
        </p:nvSpPr>
        <p:spPr bwMode="auto">
          <a:xfrm>
            <a:off x="3265488" y="4725145"/>
            <a:ext cx="2306637" cy="1152128"/>
          </a:xfrm>
          <a:prstGeom prst="ellipse">
            <a:avLst/>
          </a:prstGeom>
          <a:solidFill>
            <a:srgbClr val="008BCA"/>
          </a:solidFill>
          <a:ln w="190500">
            <a:noFill/>
            <a:round/>
            <a:headEnd/>
            <a:tailEnd/>
          </a:ln>
        </p:spPr>
        <p:txBody>
          <a:bodyPr/>
          <a:lstStyle/>
          <a:p>
            <a:pPr eaLnBrk="0" hangingPunct="0"/>
            <a:endParaRPr lang="nb-NO" sz="3600">
              <a:solidFill>
                <a:schemeClr val="bg1"/>
              </a:solidFill>
              <a:latin typeface="Frutiger LT 57 Cn" pitchFamily="1" charset="0"/>
            </a:endParaRPr>
          </a:p>
        </p:txBody>
      </p:sp>
      <p:sp>
        <p:nvSpPr>
          <p:cNvPr id="19463" name="Rectangle 26"/>
          <p:cNvSpPr>
            <a:spLocks noChangeArrowheads="1"/>
          </p:cNvSpPr>
          <p:nvPr/>
        </p:nvSpPr>
        <p:spPr bwMode="auto">
          <a:xfrm>
            <a:off x="3265488" y="4653137"/>
            <a:ext cx="2306637" cy="1224138"/>
          </a:xfrm>
          <a:prstGeom prst="rect">
            <a:avLst/>
          </a:prstGeom>
          <a:solidFill>
            <a:schemeClr val="accent2">
              <a:lumMod val="75000"/>
            </a:schemeClr>
          </a:solidFill>
          <a:ln w="25400">
            <a:solidFill>
              <a:schemeClr val="accent2">
                <a:lumMod val="75000"/>
              </a:schemeClr>
            </a:solidFill>
            <a:miter lim="800000"/>
            <a:headEnd/>
            <a:tailEnd/>
          </a:ln>
        </p:spPr>
        <p:txBody>
          <a:bodyPr anchor="ctr"/>
          <a:lstStyle/>
          <a:p>
            <a:pPr algn="ctr"/>
            <a:r>
              <a:rPr lang="en-US" dirty="0" err="1">
                <a:solidFill>
                  <a:srgbClr val="FFFFFF"/>
                </a:solidFill>
                <a:latin typeface="Trebuchet MS" charset="0"/>
              </a:rPr>
              <a:t>Pengawasan</a:t>
            </a:r>
            <a:r>
              <a:rPr lang="en-US" dirty="0">
                <a:solidFill>
                  <a:srgbClr val="FFFFFF"/>
                </a:solidFill>
                <a:latin typeface="Trebuchet MS" charset="0"/>
              </a:rPr>
              <a:t> </a:t>
            </a:r>
            <a:r>
              <a:rPr lang="en-US" dirty="0" err="1">
                <a:solidFill>
                  <a:srgbClr val="FFFFFF"/>
                </a:solidFill>
                <a:latin typeface="Trebuchet MS" charset="0"/>
              </a:rPr>
              <a:t>oleh</a:t>
            </a:r>
            <a:r>
              <a:rPr lang="en-US" dirty="0">
                <a:solidFill>
                  <a:srgbClr val="FFFFFF"/>
                </a:solidFill>
                <a:latin typeface="Trebuchet MS" charset="0"/>
              </a:rPr>
              <a:t/>
            </a:r>
            <a:br>
              <a:rPr lang="en-US" dirty="0">
                <a:solidFill>
                  <a:srgbClr val="FFFFFF"/>
                </a:solidFill>
                <a:latin typeface="Trebuchet MS" charset="0"/>
              </a:rPr>
            </a:br>
            <a:r>
              <a:rPr lang="en-US" i="1" dirty="0">
                <a:solidFill>
                  <a:srgbClr val="FFFFFF"/>
                </a:solidFill>
                <a:latin typeface="Trebuchet MS" charset="0"/>
              </a:rPr>
              <a:t>Multi-Stakeholder Group</a:t>
            </a:r>
          </a:p>
        </p:txBody>
      </p:sp>
      <p:sp>
        <p:nvSpPr>
          <p:cNvPr id="19464" name="Rectangle 30"/>
          <p:cNvSpPr>
            <a:spLocks noChangeArrowheads="1"/>
          </p:cNvSpPr>
          <p:nvPr/>
        </p:nvSpPr>
        <p:spPr bwMode="auto">
          <a:xfrm>
            <a:off x="1691680" y="260648"/>
            <a:ext cx="5040560" cy="1008112"/>
          </a:xfrm>
          <a:prstGeom prst="rect">
            <a:avLst/>
          </a:prstGeom>
          <a:solidFill>
            <a:srgbClr val="002060"/>
          </a:solidFill>
          <a:ln w="9525">
            <a:noFill/>
            <a:miter lim="800000"/>
            <a:headEnd/>
            <a:tailEnd/>
          </a:ln>
        </p:spPr>
        <p:txBody>
          <a:bodyPr lIns="0" tIns="0" rIns="0" bIns="0" anchor="b"/>
          <a:lstStyle/>
          <a:p>
            <a:pPr algn="ctr"/>
            <a:r>
              <a:rPr lang="nb-NO" sz="3200" dirty="0">
                <a:solidFill>
                  <a:schemeClr val="tx2"/>
                </a:solidFill>
              </a:rPr>
              <a:t>Mekanisme Penerapan </a:t>
            </a:r>
          </a:p>
          <a:p>
            <a:pPr algn="ctr"/>
            <a:r>
              <a:rPr lang="nb-NO" sz="3200" dirty="0">
                <a:solidFill>
                  <a:schemeClr val="tx2"/>
                </a:solidFill>
              </a:rPr>
              <a:t>EITI </a:t>
            </a:r>
            <a:r>
              <a:rPr lang="id-ID" sz="3200" dirty="0" smtClean="0">
                <a:solidFill>
                  <a:schemeClr val="tx2"/>
                </a:solidFill>
              </a:rPr>
              <a:t> </a:t>
            </a:r>
            <a:endParaRPr lang="nb-NO" sz="3200" dirty="0">
              <a:solidFill>
                <a:schemeClr val="tx2"/>
              </a:solidFill>
            </a:endParaRPr>
          </a:p>
        </p:txBody>
      </p:sp>
      <p:sp>
        <p:nvSpPr>
          <p:cNvPr id="2" name="Up Arrow 1"/>
          <p:cNvSpPr/>
          <p:nvPr/>
        </p:nvSpPr>
        <p:spPr>
          <a:xfrm>
            <a:off x="4341761" y="4221582"/>
            <a:ext cx="384299" cy="503563"/>
          </a:xfrm>
          <a:prstGeom prst="upArrow">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xmlns="" val="14036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a:solidFill>
            <a:schemeClr val="tx2">
              <a:lumMod val="10000"/>
            </a:schemeClr>
          </a:solidFill>
        </p:spPr>
        <p:txBody>
          <a:bodyPr/>
          <a:lstStyle/>
          <a:p>
            <a:r>
              <a:rPr lang="en-US" sz="4000" b="1" dirty="0" smtClean="0"/>
              <a:t>Item yang </a:t>
            </a:r>
            <a:r>
              <a:rPr lang="en-US" sz="4000" b="1" dirty="0" err="1" smtClean="0"/>
              <a:t>dilaporkan</a:t>
            </a:r>
            <a:endParaRPr lang="en-GB" sz="4000" b="1" dirty="0"/>
          </a:p>
        </p:txBody>
      </p:sp>
      <p:graphicFrame>
        <p:nvGraphicFramePr>
          <p:cNvPr id="4" name="Content Placeholder 3"/>
          <p:cNvGraphicFramePr>
            <a:graphicFrameLocks/>
          </p:cNvGraphicFramePr>
          <p:nvPr>
            <p:extLst>
              <p:ext uri="{D42A27DB-BD31-4B8C-83A1-F6EECF244321}">
                <p14:modId xmlns:p14="http://schemas.microsoft.com/office/powerpoint/2010/main" xmlns="" val="4258631618"/>
              </p:ext>
            </p:extLst>
          </p:nvPr>
        </p:nvGraphicFramePr>
        <p:xfrm>
          <a:off x="285720" y="1857364"/>
          <a:ext cx="8572560" cy="4571996"/>
        </p:xfrm>
        <a:graphic>
          <a:graphicData uri="http://schemas.openxmlformats.org/drawingml/2006/table">
            <a:tbl>
              <a:tblPr firstRow="1" bandRow="1">
                <a:tableStyleId>{5C22544A-7EE6-4342-B048-85BDC9FD1C3A}</a:tableStyleId>
              </a:tblPr>
              <a:tblGrid>
                <a:gridCol w="494217"/>
                <a:gridCol w="3033283"/>
                <a:gridCol w="617312"/>
                <a:gridCol w="4427748"/>
              </a:tblGrid>
              <a:tr h="415636">
                <a:tc>
                  <a:txBody>
                    <a:bodyPr/>
                    <a:lstStyle/>
                    <a:p>
                      <a:endParaRPr lang="en-US" sz="1800" dirty="0">
                        <a:solidFill>
                          <a:schemeClr val="bg1"/>
                        </a:solidFill>
                      </a:endParaRPr>
                    </a:p>
                  </a:txBody>
                  <a:tcPr marL="101600" marR="101600" marT="52754" marB="52754"/>
                </a:tc>
                <a:tc>
                  <a:txBody>
                    <a:bodyPr/>
                    <a:lstStyle/>
                    <a:p>
                      <a:r>
                        <a:rPr lang="en-US" sz="1800" dirty="0" err="1" smtClean="0">
                          <a:solidFill>
                            <a:schemeClr val="bg1"/>
                          </a:solidFill>
                        </a:rPr>
                        <a:t>Rekonsiliasi</a:t>
                      </a:r>
                      <a:endParaRPr lang="en-US" sz="1800" dirty="0">
                        <a:solidFill>
                          <a:schemeClr val="bg1"/>
                        </a:solidFill>
                      </a:endParaRPr>
                    </a:p>
                  </a:txBody>
                  <a:tcPr marL="101600" marR="101600" marT="52754" marB="52754">
                    <a:solidFill>
                      <a:srgbClr val="00B0F0"/>
                    </a:solidFill>
                  </a:tcPr>
                </a:tc>
                <a:tc>
                  <a:txBody>
                    <a:bodyPr/>
                    <a:lstStyle/>
                    <a:p>
                      <a:endParaRPr lang="en-US" sz="1800" dirty="0">
                        <a:solidFill>
                          <a:schemeClr val="bg1"/>
                        </a:solidFill>
                      </a:endParaRPr>
                    </a:p>
                  </a:txBody>
                  <a:tcPr marL="101600" marR="101600" marT="52754" marB="52754"/>
                </a:tc>
                <a:tc>
                  <a:txBody>
                    <a:bodyPr/>
                    <a:lstStyle/>
                    <a:p>
                      <a:r>
                        <a:rPr lang="en-US" sz="1800" dirty="0" smtClean="0">
                          <a:solidFill>
                            <a:schemeClr val="bg1"/>
                          </a:solidFill>
                        </a:rPr>
                        <a:t>Non </a:t>
                      </a:r>
                      <a:r>
                        <a:rPr lang="en-US" sz="1800" dirty="0" err="1" smtClean="0">
                          <a:solidFill>
                            <a:schemeClr val="bg1"/>
                          </a:solidFill>
                        </a:rPr>
                        <a:t>Rekonsiliasi</a:t>
                      </a:r>
                      <a:endParaRPr lang="en-US" sz="1800" dirty="0">
                        <a:solidFill>
                          <a:schemeClr val="bg1"/>
                        </a:solidFill>
                      </a:endParaRPr>
                    </a:p>
                  </a:txBody>
                  <a:tcPr marL="101600" marR="101600" marT="52754" marB="52754">
                    <a:solidFill>
                      <a:srgbClr val="00B0F0"/>
                    </a:solidFill>
                  </a:tcPr>
                </a:tc>
              </a:tr>
              <a:tr h="415636">
                <a:tc>
                  <a:txBody>
                    <a:bodyPr/>
                    <a:lstStyle/>
                    <a:p>
                      <a:r>
                        <a:rPr lang="en-US" sz="1800" dirty="0" smtClean="0"/>
                        <a:t>1.</a:t>
                      </a:r>
                      <a:endParaRPr lang="en-US" sz="1800" dirty="0"/>
                    </a:p>
                  </a:txBody>
                  <a:tcPr marL="101600" marR="101600" marT="52754" marB="52754"/>
                </a:tc>
                <a:tc>
                  <a:txBody>
                    <a:bodyPr/>
                    <a:lstStyle/>
                    <a:p>
                      <a:r>
                        <a:rPr lang="en-US" sz="1800" b="1" dirty="0" err="1" smtClean="0"/>
                        <a:t>Royalti</a:t>
                      </a:r>
                      <a:endParaRPr lang="en-US" sz="1800" b="1" dirty="0"/>
                    </a:p>
                  </a:txBody>
                  <a:tcPr marL="101600" marR="101600" marT="52754" marB="52754">
                    <a:solidFill>
                      <a:srgbClr val="FFC000"/>
                    </a:solidFill>
                  </a:tcPr>
                </a:tc>
                <a:tc>
                  <a:txBody>
                    <a:bodyPr/>
                    <a:lstStyle/>
                    <a:p>
                      <a:pPr algn="r"/>
                      <a:r>
                        <a:rPr lang="en-US" sz="1800" dirty="0" smtClean="0"/>
                        <a:t>1.</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26</a:t>
                      </a:r>
                      <a:endParaRPr lang="en-US" sz="1800" dirty="0"/>
                    </a:p>
                  </a:txBody>
                  <a:tcPr marL="101600" marR="101600" marT="52754" marB="52754"/>
                </a:tc>
              </a:tr>
              <a:tr h="415636">
                <a:tc>
                  <a:txBody>
                    <a:bodyPr/>
                    <a:lstStyle/>
                    <a:p>
                      <a:r>
                        <a:rPr lang="en-US" sz="1800" dirty="0" smtClean="0"/>
                        <a:t>2.</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smtClean="0"/>
                        <a:t>Iuran</a:t>
                      </a:r>
                      <a:r>
                        <a:rPr lang="en-US" sz="1800" b="1" dirty="0" smtClean="0"/>
                        <a:t> </a:t>
                      </a:r>
                      <a:r>
                        <a:rPr lang="en-US" sz="1800" b="1" dirty="0" err="1" smtClean="0"/>
                        <a:t>Tetap</a:t>
                      </a:r>
                      <a:r>
                        <a:rPr lang="en-US" sz="1800" b="1" dirty="0" smtClean="0"/>
                        <a:t> (Land-rent)</a:t>
                      </a:r>
                      <a:endParaRPr lang="en-US" sz="1800" b="1" dirty="0"/>
                    </a:p>
                  </a:txBody>
                  <a:tcPr marL="101600" marR="101600" marT="52754" marB="52754">
                    <a:solidFill>
                      <a:srgbClr val="FFC000"/>
                    </a:solidFill>
                  </a:tcPr>
                </a:tc>
                <a:tc>
                  <a:txBody>
                    <a:bodyPr/>
                    <a:lstStyle/>
                    <a:p>
                      <a:pPr algn="r"/>
                      <a:r>
                        <a:rPr lang="en-US" sz="1800" dirty="0" smtClean="0"/>
                        <a:t>2.</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4 (2), 15, </a:t>
                      </a:r>
                      <a:r>
                        <a:rPr lang="en-US" sz="1800" dirty="0" err="1" smtClean="0"/>
                        <a:t>dan</a:t>
                      </a:r>
                      <a:r>
                        <a:rPr lang="en-US" sz="1800" dirty="0" smtClean="0"/>
                        <a:t> 23</a:t>
                      </a:r>
                      <a:endParaRPr lang="en-US" sz="1800" dirty="0"/>
                    </a:p>
                  </a:txBody>
                  <a:tcPr marL="101600" marR="101600" marT="52754" marB="52754"/>
                </a:tc>
              </a:tr>
              <a:tr h="415636">
                <a:tc>
                  <a:txBody>
                    <a:bodyPr/>
                    <a:lstStyle/>
                    <a:p>
                      <a:r>
                        <a:rPr lang="en-US" sz="1800" dirty="0" smtClean="0"/>
                        <a:t>3.</a:t>
                      </a:r>
                      <a:endParaRPr lang="en-US" sz="1800" dirty="0"/>
                    </a:p>
                  </a:txBody>
                  <a:tcPr marL="101600" marR="101600" marT="52754" marB="52754"/>
                </a:tc>
                <a:tc>
                  <a:txBody>
                    <a:bodyPr/>
                    <a:lstStyle/>
                    <a:p>
                      <a:r>
                        <a:rPr lang="en-US" sz="1800" b="1" dirty="0" err="1" smtClean="0"/>
                        <a:t>PPh</a:t>
                      </a:r>
                      <a:r>
                        <a:rPr lang="en-US" sz="1800" b="1" dirty="0" smtClean="0"/>
                        <a:t> </a:t>
                      </a:r>
                      <a:r>
                        <a:rPr lang="en-US" sz="1800" b="1" dirty="0" err="1" smtClean="0"/>
                        <a:t>Badan</a:t>
                      </a:r>
                      <a:endParaRPr lang="en-US" sz="1800" b="1" dirty="0"/>
                    </a:p>
                  </a:txBody>
                  <a:tcPr marL="101600" marR="101600" marT="52754" marB="52754"/>
                </a:tc>
                <a:tc>
                  <a:txBody>
                    <a:bodyPr/>
                    <a:lstStyle/>
                    <a:p>
                      <a:pPr algn="r"/>
                      <a:r>
                        <a:rPr lang="en-US" sz="1800" dirty="0" smtClean="0"/>
                        <a:t>3.</a:t>
                      </a:r>
                      <a:endParaRPr lang="en-US" sz="1800" dirty="0"/>
                    </a:p>
                  </a:txBody>
                  <a:tcPr marL="101600" marR="101600" marT="52754" marB="52754"/>
                </a:tc>
                <a:tc>
                  <a:txBody>
                    <a:bodyPr/>
                    <a:lstStyle/>
                    <a:p>
                      <a:r>
                        <a:rPr lang="en-US" sz="1800" dirty="0" err="1" smtClean="0"/>
                        <a:t>PPh</a:t>
                      </a:r>
                      <a:r>
                        <a:rPr lang="en-US" sz="1800" dirty="0" smtClean="0"/>
                        <a:t> </a:t>
                      </a:r>
                      <a:r>
                        <a:rPr lang="en-US" sz="1800" dirty="0" err="1" smtClean="0"/>
                        <a:t>Pasal</a:t>
                      </a:r>
                      <a:r>
                        <a:rPr lang="en-US" sz="1800" dirty="0" smtClean="0"/>
                        <a:t> 21</a:t>
                      </a:r>
                      <a:endParaRPr lang="en-US" sz="1800" dirty="0"/>
                    </a:p>
                  </a:txBody>
                  <a:tcPr marL="101600" marR="101600" marT="52754" marB="52754"/>
                </a:tc>
              </a:tr>
              <a:tr h="415636">
                <a:tc>
                  <a:txBody>
                    <a:bodyPr/>
                    <a:lstStyle/>
                    <a:p>
                      <a:r>
                        <a:rPr lang="en-US" sz="1800" dirty="0" smtClean="0"/>
                        <a:t>4.</a:t>
                      </a:r>
                      <a:endParaRPr lang="en-US" sz="1800" dirty="0"/>
                    </a:p>
                  </a:txBody>
                  <a:tcPr marL="101600" marR="101600" marT="52754" marB="52754"/>
                </a:tc>
                <a:tc>
                  <a:txBody>
                    <a:bodyPr/>
                    <a:lstStyle/>
                    <a:p>
                      <a:r>
                        <a:rPr lang="en-US" sz="1800" b="1" dirty="0" smtClean="0"/>
                        <a:t>PBB</a:t>
                      </a:r>
                      <a:endParaRPr lang="en-US" sz="1800" b="1" dirty="0"/>
                    </a:p>
                  </a:txBody>
                  <a:tcPr marL="101600" marR="101600" marT="52754" marB="52754"/>
                </a:tc>
                <a:tc>
                  <a:txBody>
                    <a:bodyPr/>
                    <a:lstStyle/>
                    <a:p>
                      <a:pPr algn="r"/>
                      <a:r>
                        <a:rPr lang="en-US" sz="1800" dirty="0" smtClean="0"/>
                        <a:t>4.</a:t>
                      </a:r>
                      <a:endParaRPr lang="en-US" sz="1800" dirty="0"/>
                    </a:p>
                  </a:txBody>
                  <a:tcPr marL="101600" marR="101600" marT="52754" marB="52754"/>
                </a:tc>
                <a:tc>
                  <a:txBody>
                    <a:bodyPr/>
                    <a:lstStyle/>
                    <a:p>
                      <a:r>
                        <a:rPr lang="en-US" sz="1800" dirty="0" smtClean="0"/>
                        <a:t>PPN (yang </a:t>
                      </a:r>
                      <a:r>
                        <a:rPr lang="en-US" sz="1800" dirty="0" err="1" smtClean="0"/>
                        <a:t>tidak</a:t>
                      </a:r>
                      <a:r>
                        <a:rPr lang="en-US" sz="1800" dirty="0" smtClean="0"/>
                        <a:t> </a:t>
                      </a:r>
                      <a:r>
                        <a:rPr lang="en-US" sz="1800" dirty="0" err="1" smtClean="0"/>
                        <a:t>dikreditkan</a:t>
                      </a:r>
                      <a:r>
                        <a:rPr lang="en-US" sz="1800" dirty="0" smtClean="0"/>
                        <a:t>)</a:t>
                      </a:r>
                      <a:endParaRPr lang="en-US" sz="1800" dirty="0"/>
                    </a:p>
                  </a:txBody>
                  <a:tcPr marL="101600" marR="101600" marT="52754" marB="52754"/>
                </a:tc>
              </a:tr>
              <a:tr h="415636">
                <a:tc>
                  <a:txBody>
                    <a:bodyPr/>
                    <a:lstStyle/>
                    <a:p>
                      <a:r>
                        <a:rPr lang="en-US" sz="1800" dirty="0" smtClean="0"/>
                        <a:t>5.</a:t>
                      </a:r>
                      <a:endParaRPr lang="en-US" sz="1800" dirty="0"/>
                    </a:p>
                  </a:txBody>
                  <a:tcPr marL="101600" marR="101600" marT="52754" marB="52754"/>
                </a:tc>
                <a:tc>
                  <a:txBody>
                    <a:bodyPr/>
                    <a:lstStyle/>
                    <a:p>
                      <a:r>
                        <a:rPr lang="en-US" sz="1800" b="1" dirty="0" smtClean="0"/>
                        <a:t>Dividend</a:t>
                      </a:r>
                      <a:endParaRPr lang="en-US" sz="1800" b="1" dirty="0"/>
                    </a:p>
                  </a:txBody>
                  <a:tcPr marL="101600" marR="101600" marT="52754" marB="52754"/>
                </a:tc>
                <a:tc>
                  <a:txBody>
                    <a:bodyPr/>
                    <a:lstStyle/>
                    <a:p>
                      <a:pPr algn="r"/>
                      <a:r>
                        <a:rPr lang="en-US" sz="1800" dirty="0" smtClean="0"/>
                        <a:t>5.</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BM </a:t>
                      </a:r>
                      <a:r>
                        <a:rPr lang="en-US" sz="1800" dirty="0" err="1" smtClean="0"/>
                        <a:t>dan</a:t>
                      </a:r>
                      <a:r>
                        <a:rPr lang="en-US" sz="1800" dirty="0" smtClean="0"/>
                        <a:t> BM </a:t>
                      </a:r>
                      <a:r>
                        <a:rPr lang="en-US" sz="1800" dirty="0" err="1" smtClean="0"/>
                        <a:t>Tambahan</a:t>
                      </a:r>
                      <a:endParaRPr lang="en-US" sz="1800" dirty="0" smtClean="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6.</a:t>
                      </a:r>
                      <a:endParaRPr lang="en-US" sz="1800" dirty="0"/>
                    </a:p>
                  </a:txBody>
                  <a:tcPr marL="101600" marR="101600" marT="52754" marB="527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t>Pajak</a:t>
                      </a:r>
                      <a:r>
                        <a:rPr lang="en-US" sz="1800" dirty="0" smtClean="0"/>
                        <a:t> </a:t>
                      </a:r>
                      <a:r>
                        <a:rPr lang="en-US" sz="1800" dirty="0" err="1" smtClean="0"/>
                        <a:t>Tidak</a:t>
                      </a:r>
                      <a:r>
                        <a:rPr lang="en-US" sz="1800" dirty="0" smtClean="0"/>
                        <a:t> </a:t>
                      </a:r>
                      <a:r>
                        <a:rPr lang="en-US" sz="1800" dirty="0" err="1" smtClean="0"/>
                        <a:t>Langsung</a:t>
                      </a:r>
                      <a:r>
                        <a:rPr lang="en-US" sz="1800" dirty="0" smtClean="0"/>
                        <a:t> </a:t>
                      </a:r>
                      <a:r>
                        <a:rPr lang="en-US" sz="1800" dirty="0" err="1" smtClean="0"/>
                        <a:t>Lainnya</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7.</a:t>
                      </a:r>
                      <a:endParaRPr lang="en-US" sz="1800" dirty="0"/>
                    </a:p>
                  </a:txBody>
                  <a:tcPr marL="101600" marR="101600" marT="52754" marB="52754"/>
                </a:tc>
                <a:tc>
                  <a:txBody>
                    <a:bodyPr/>
                    <a:lstStyle/>
                    <a:p>
                      <a:r>
                        <a:rPr lang="en-US" sz="1800" dirty="0" smtClean="0"/>
                        <a:t>PNBP </a:t>
                      </a:r>
                      <a:r>
                        <a:rPr lang="en-US" sz="1800" dirty="0" err="1" smtClean="0"/>
                        <a:t>Kehutanan</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8.</a:t>
                      </a:r>
                      <a:endParaRPr lang="en-US" sz="1800" dirty="0"/>
                    </a:p>
                  </a:txBody>
                  <a:tcPr marL="101600" marR="101600" marT="52754" marB="52754"/>
                </a:tc>
                <a:tc>
                  <a:txBody>
                    <a:bodyPr/>
                    <a:lstStyle/>
                    <a:p>
                      <a:r>
                        <a:rPr lang="en-US" sz="1800" dirty="0" smtClean="0"/>
                        <a:t>PNBP </a:t>
                      </a:r>
                      <a:r>
                        <a:rPr lang="en-US" sz="1800" dirty="0" err="1" smtClean="0"/>
                        <a:t>Lainnya</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9.</a:t>
                      </a:r>
                      <a:endParaRPr lang="en-US" sz="1800" dirty="0"/>
                    </a:p>
                  </a:txBody>
                  <a:tcPr marL="101600" marR="101600" marT="52754" marB="52754"/>
                </a:tc>
                <a:tc>
                  <a:txBody>
                    <a:bodyPr/>
                    <a:lstStyle/>
                    <a:p>
                      <a:r>
                        <a:rPr lang="en-US" sz="1800" dirty="0" err="1" smtClean="0"/>
                        <a:t>Pajak</a:t>
                      </a:r>
                      <a:r>
                        <a:rPr lang="en-US" sz="1800" dirty="0" smtClean="0"/>
                        <a:t> </a:t>
                      </a:r>
                      <a:r>
                        <a:rPr lang="en-US" sz="1800" dirty="0" err="1" smtClean="0"/>
                        <a:t>dan</a:t>
                      </a:r>
                      <a:r>
                        <a:rPr lang="en-US" sz="1800" dirty="0" smtClean="0"/>
                        <a:t> </a:t>
                      </a:r>
                      <a:r>
                        <a:rPr lang="en-US" sz="1800" dirty="0" err="1" smtClean="0"/>
                        <a:t>Retribusi</a:t>
                      </a:r>
                      <a:r>
                        <a:rPr lang="en-US" sz="1800" dirty="0" smtClean="0"/>
                        <a:t> Daerah</a:t>
                      </a:r>
                      <a:endParaRPr lang="en-US" sz="1800" dirty="0"/>
                    </a:p>
                  </a:txBody>
                  <a:tcPr marL="101600" marR="101600" marT="52754" marB="52754"/>
                </a:tc>
              </a:tr>
              <a:tr h="415636">
                <a:tc>
                  <a:txBody>
                    <a:bodyPr/>
                    <a:lstStyle/>
                    <a:p>
                      <a:endParaRPr lang="en-US" sz="1800" dirty="0"/>
                    </a:p>
                  </a:txBody>
                  <a:tcPr marL="101600" marR="101600" marT="52754" marB="52754"/>
                </a:tc>
                <a:tc>
                  <a:txBody>
                    <a:bodyPr/>
                    <a:lstStyle/>
                    <a:p>
                      <a:endParaRPr lang="en-US" sz="1800" dirty="0"/>
                    </a:p>
                  </a:txBody>
                  <a:tcPr marL="101600" marR="101600" marT="52754" marB="52754"/>
                </a:tc>
                <a:tc>
                  <a:txBody>
                    <a:bodyPr/>
                    <a:lstStyle/>
                    <a:p>
                      <a:pPr algn="r"/>
                      <a:r>
                        <a:rPr lang="en-US" sz="1800" dirty="0" smtClean="0"/>
                        <a:t>10.</a:t>
                      </a:r>
                      <a:endParaRPr lang="en-US" sz="1800" dirty="0"/>
                    </a:p>
                  </a:txBody>
                  <a:tcPr marL="101600" marR="101600" marT="52754" marB="52754"/>
                </a:tc>
                <a:tc>
                  <a:txBody>
                    <a:bodyPr/>
                    <a:lstStyle/>
                    <a:p>
                      <a:r>
                        <a:rPr lang="en-US" sz="1800" dirty="0" err="1" smtClean="0"/>
                        <a:t>Penerimaan</a:t>
                      </a:r>
                      <a:r>
                        <a:rPr lang="en-US" sz="1800" dirty="0" smtClean="0"/>
                        <a:t> Daerah </a:t>
                      </a:r>
                      <a:r>
                        <a:rPr lang="en-US" sz="1800" dirty="0" err="1" smtClean="0"/>
                        <a:t>Lainnya</a:t>
                      </a:r>
                      <a:endParaRPr lang="en-US" sz="1800" dirty="0"/>
                    </a:p>
                  </a:txBody>
                  <a:tcPr marL="101600" marR="101600" marT="52754" marB="52754"/>
                </a:tc>
              </a:tr>
            </a:tbl>
          </a:graphicData>
        </a:graphic>
      </p:graphicFrame>
    </p:spTree>
    <p:extLst>
      <p:ext uri="{BB962C8B-B14F-4D97-AF65-F5344CB8AC3E}">
        <p14:creationId xmlns:p14="http://schemas.microsoft.com/office/powerpoint/2010/main" xmlns="" val="7589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002060"/>
          </a:solidFill>
        </p:spPr>
        <p:txBody>
          <a:bodyPr>
            <a:normAutofit/>
          </a:bodyPr>
          <a:lstStyle/>
          <a:p>
            <a:r>
              <a:rPr lang="id-ID" sz="2800" dirty="0"/>
              <a:t>Memahami </a:t>
            </a:r>
            <a:r>
              <a:rPr lang="id-ID" sz="2800" dirty="0" smtClean="0"/>
              <a:t>EITI ......</a:t>
            </a:r>
            <a:endParaRPr lang="id-ID" sz="2800" dirty="0"/>
          </a:p>
        </p:txBody>
      </p:sp>
      <p:sp>
        <p:nvSpPr>
          <p:cNvPr id="3" name="Content Placeholder 2"/>
          <p:cNvSpPr>
            <a:spLocks noGrp="1"/>
          </p:cNvSpPr>
          <p:nvPr>
            <p:ph idx="1"/>
          </p:nvPr>
        </p:nvSpPr>
        <p:spPr>
          <a:xfrm>
            <a:off x="457200" y="908720"/>
            <a:ext cx="8229600" cy="5217443"/>
          </a:xfrm>
          <a:solidFill>
            <a:schemeClr val="bg1">
              <a:lumMod val="95000"/>
              <a:lumOff val="5000"/>
            </a:schemeClr>
          </a:solidFill>
        </p:spPr>
        <p:txBody>
          <a:bodyPr>
            <a:normAutofit lnSpcReduction="10000"/>
          </a:bodyPr>
          <a:lstStyle/>
          <a:p>
            <a:pPr marL="514350" indent="-514350">
              <a:buFont typeface="+mj-lt"/>
              <a:buAutoNum type="arabicPeriod" startAt="2"/>
            </a:pPr>
            <a:r>
              <a:rPr lang="id-ID" sz="1800" dirty="0" smtClean="0"/>
              <a:t>Sejarah Lahirnya EITI</a:t>
            </a:r>
            <a:endParaRPr lang="id-ID" sz="1800" dirty="0"/>
          </a:p>
          <a:p>
            <a:pPr marL="812800" indent="-276225"/>
            <a:r>
              <a:rPr lang="id-ID" sz="1600" dirty="0" smtClean="0"/>
              <a:t>Pada akhir tahun 1990an, konsep awal EITI diinisiasi oleh kalangan organisasi masyarakat sipil yang yang mengkampanyekan agar perusahaan ekstraktif mempublikasikan pembayaran yang mereka lakukan kepada pemerintah.</a:t>
            </a:r>
          </a:p>
          <a:p>
            <a:pPr marL="812800" indent="-276225"/>
            <a:r>
              <a:rPr lang="id-ID" sz="1600" dirty="0" smtClean="0"/>
              <a:t>Inisiatif ini kemudian direspon oleh praktisi pembangunan/organisasi internasional dan akademisi.</a:t>
            </a:r>
          </a:p>
          <a:p>
            <a:pPr marL="812800" indent="-276225"/>
            <a:r>
              <a:rPr lang="id-ID" sz="1600" dirty="0" smtClean="0"/>
              <a:t>Tahun 2002 Perdana Menteri Inggris, Tony Blair, pada World Summit for Sustainable Development di Johannesburg, Afrika Selatan, mencetuskan gagasan EITI.</a:t>
            </a:r>
          </a:p>
          <a:p>
            <a:pPr marL="812800" indent="-276225"/>
            <a:r>
              <a:rPr lang="id-ID" sz="1600" dirty="0" smtClean="0"/>
              <a:t>Dorongan ini kemudian menjadi suatu gerakan koalisi global yang terdiri dari unsur pemerintah, korporasi, organisasi masyarakat madani (</a:t>
            </a:r>
            <a:r>
              <a:rPr lang="id-ID" sz="1600" i="1" dirty="0" smtClean="0"/>
              <a:t>civil society organization</a:t>
            </a:r>
            <a:r>
              <a:rPr lang="id-ID" sz="1600" dirty="0" smtClean="0"/>
              <a:t>), investor serta </a:t>
            </a:r>
            <a:r>
              <a:rPr lang="id-ID" sz="1600" i="1" dirty="0" smtClean="0"/>
              <a:t>International Financial Institution </a:t>
            </a:r>
            <a:r>
              <a:rPr lang="id-ID" sz="1600" dirty="0" smtClean="0"/>
              <a:t>seperti World Bank dan IMF.</a:t>
            </a:r>
          </a:p>
          <a:p>
            <a:pPr marL="812800" lvl="0" indent="-276225"/>
            <a:r>
              <a:rPr lang="id-ID" sz="1600" dirty="0"/>
              <a:t>Pada suatu konferensi di London tahun 2003, disetujui  prinsip-prinsip EITI dan tahap percobaan </a:t>
            </a:r>
            <a:r>
              <a:rPr lang="id-ID" sz="1600" dirty="0" smtClean="0"/>
              <a:t>(</a:t>
            </a:r>
            <a:r>
              <a:rPr lang="id-ID" sz="1600" i="1" dirty="0" smtClean="0"/>
              <a:t>pilot phase</a:t>
            </a:r>
            <a:r>
              <a:rPr lang="id-ID" sz="1600" dirty="0" smtClean="0"/>
              <a:t>) EITI </a:t>
            </a:r>
            <a:r>
              <a:rPr lang="id-ID" sz="1600" dirty="0"/>
              <a:t>diluncurkan.</a:t>
            </a:r>
          </a:p>
          <a:p>
            <a:pPr marL="812800" lvl="0" indent="-276225"/>
            <a:r>
              <a:rPr lang="id-ID" sz="1600" dirty="0"/>
              <a:t>Dari hasil </a:t>
            </a:r>
            <a:r>
              <a:rPr lang="id-ID" sz="1600" dirty="0" smtClean="0"/>
              <a:t>pelaksanaan </a:t>
            </a:r>
            <a:r>
              <a:rPr lang="id-ID" sz="1600" dirty="0"/>
              <a:t>tahap </a:t>
            </a:r>
            <a:r>
              <a:rPr lang="id-ID" sz="1600" dirty="0" smtClean="0"/>
              <a:t>percobaan EITI, </a:t>
            </a:r>
            <a:r>
              <a:rPr lang="id-ID" sz="1600" dirty="0"/>
              <a:t>pada suatu pertemuan di Lancaster House tahun 2005,  disetujui suatu kriteria EITI. Pertemuan ini sekaligus merupakan rapat pengukuhan dari </a:t>
            </a:r>
            <a:r>
              <a:rPr lang="id-ID" sz="1600" i="1" dirty="0"/>
              <a:t>International Advisory Group EITI </a:t>
            </a:r>
            <a:r>
              <a:rPr lang="id-ID" sz="1600" dirty="0"/>
              <a:t>yang diketuai oleh Peter Eigen dan perwakilan stakeholder EITI. </a:t>
            </a:r>
          </a:p>
          <a:p>
            <a:pPr marL="812800" indent="-276225"/>
            <a:r>
              <a:rPr lang="id-ID" sz="1600" dirty="0" smtClean="0"/>
              <a:t>Pada pertemuan ke-3 EITI Global Conference di Oslo tahun 2006, </a:t>
            </a:r>
            <a:r>
              <a:rPr lang="id-ID" sz="1600" i="1" dirty="0"/>
              <a:t>Advisory Group </a:t>
            </a:r>
            <a:r>
              <a:rPr lang="id-ID" sz="1600" dirty="0" smtClean="0"/>
              <a:t>merekomendasikan pembentukan suatu </a:t>
            </a:r>
            <a:r>
              <a:rPr lang="id-ID" sz="1600" i="1" dirty="0" smtClean="0"/>
              <a:t>multi-stakeholder Board (EITI Board) </a:t>
            </a:r>
            <a:r>
              <a:rPr lang="id-ID" sz="1600" dirty="0" smtClean="0"/>
              <a:t>yang didukung oleh Sekretariat untuk dapat melaksanakan EITI di tingkat internasional.</a:t>
            </a:r>
            <a:endParaRPr lang="id-ID" sz="1600" dirty="0"/>
          </a:p>
        </p:txBody>
      </p:sp>
    </p:spTree>
    <p:extLst>
      <p:ext uri="{BB962C8B-B14F-4D97-AF65-F5344CB8AC3E}">
        <p14:creationId xmlns:p14="http://schemas.microsoft.com/office/powerpoint/2010/main" xmlns="" val="1300670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1210146"/>
          </a:xfrm>
        </p:spPr>
        <p:txBody>
          <a:bodyPr/>
          <a:lstStyle/>
          <a:p>
            <a:r>
              <a:rPr lang="en-US" sz="3000" dirty="0" smtClean="0"/>
              <a:t>36 </a:t>
            </a:r>
            <a:r>
              <a:rPr lang="id-ID" sz="3000" dirty="0" smtClean="0"/>
              <a:t>negara yang mengimplementasikan </a:t>
            </a:r>
            <a:r>
              <a:rPr lang="en-US" sz="3000" dirty="0" smtClean="0"/>
              <a:t>EITI</a:t>
            </a:r>
            <a:r>
              <a:rPr lang="id-ID" sz="3000" dirty="0" smtClean="0"/>
              <a:t> </a:t>
            </a:r>
            <a:r>
              <a:rPr lang="en-US" sz="3000" dirty="0" smtClean="0"/>
              <a:t>.</a:t>
            </a:r>
          </a:p>
        </p:txBody>
      </p:sp>
      <p:sp>
        <p:nvSpPr>
          <p:cNvPr id="5123" name="Content Placeholder 2"/>
          <p:cNvSpPr>
            <a:spLocks noGrp="1"/>
          </p:cNvSpPr>
          <p:nvPr>
            <p:ph idx="1"/>
          </p:nvPr>
        </p:nvSpPr>
        <p:spPr>
          <a:xfrm>
            <a:off x="457200" y="1484784"/>
            <a:ext cx="8229600" cy="4641379"/>
          </a:xfrm>
        </p:spPr>
        <p:txBody>
          <a:bodyPr>
            <a:normAutofit/>
          </a:bodyPr>
          <a:lstStyle/>
          <a:p>
            <a:r>
              <a:rPr lang="en-NZ" sz="2400" b="1" dirty="0" err="1" smtClean="0"/>
              <a:t>Afri</a:t>
            </a:r>
            <a:r>
              <a:rPr lang="id-ID" sz="2400" b="1" dirty="0" smtClean="0"/>
              <a:t>k</a:t>
            </a:r>
            <a:r>
              <a:rPr lang="en-NZ" sz="2400" b="1" dirty="0" smtClean="0"/>
              <a:t>a</a:t>
            </a:r>
            <a:r>
              <a:rPr lang="en-NZ" sz="2400" dirty="0" smtClean="0"/>
              <a:t>:  Burkina Faso, Cameroon, </a:t>
            </a:r>
            <a:r>
              <a:rPr lang="en-NZ" sz="2400" dirty="0" smtClean="0">
                <a:solidFill>
                  <a:srgbClr val="FFC000"/>
                </a:solidFill>
              </a:rPr>
              <a:t>Central African Republic</a:t>
            </a:r>
            <a:r>
              <a:rPr lang="en-NZ" sz="2400" dirty="0" smtClean="0"/>
              <a:t>, Chad, Congo, DRC, Cote d’Ivoire, Gabon, </a:t>
            </a:r>
            <a:r>
              <a:rPr lang="en-NZ" sz="2400" dirty="0" smtClean="0">
                <a:solidFill>
                  <a:srgbClr val="FFC000"/>
                </a:solidFill>
              </a:rPr>
              <a:t>Ghana</a:t>
            </a:r>
            <a:r>
              <a:rPr lang="en-NZ" sz="2400" dirty="0" smtClean="0"/>
              <a:t>, Guinea, </a:t>
            </a:r>
            <a:r>
              <a:rPr lang="en-NZ" sz="2400" dirty="0" smtClean="0">
                <a:solidFill>
                  <a:srgbClr val="FFC000"/>
                </a:solidFill>
              </a:rPr>
              <a:t>Liberia</a:t>
            </a:r>
            <a:r>
              <a:rPr lang="en-NZ" sz="2400" dirty="0" smtClean="0"/>
              <a:t>, Madagascar, </a:t>
            </a:r>
            <a:r>
              <a:rPr lang="en-NZ" sz="2400" dirty="0" smtClean="0">
                <a:solidFill>
                  <a:srgbClr val="FFC000"/>
                </a:solidFill>
              </a:rPr>
              <a:t>Mali, Mauritania</a:t>
            </a:r>
            <a:r>
              <a:rPr lang="en-NZ" sz="2400" dirty="0" smtClean="0"/>
              <a:t>, Mozambique, Niger, </a:t>
            </a:r>
            <a:r>
              <a:rPr lang="en-NZ" sz="2400" dirty="0" smtClean="0">
                <a:solidFill>
                  <a:srgbClr val="FFC000"/>
                </a:solidFill>
              </a:rPr>
              <a:t>Nigeria</a:t>
            </a:r>
            <a:r>
              <a:rPr lang="en-NZ" sz="2400" dirty="0" smtClean="0"/>
              <a:t>, Sierra Leone, Tanzania, Togo, Zambia </a:t>
            </a:r>
            <a:endParaRPr lang="en-US" sz="2400" dirty="0" smtClean="0"/>
          </a:p>
          <a:p>
            <a:r>
              <a:rPr lang="id-ID" sz="2400" b="1" dirty="0" smtClean="0"/>
              <a:t> </a:t>
            </a:r>
            <a:r>
              <a:rPr lang="en-NZ" sz="2400" b="1" dirty="0" smtClean="0"/>
              <a:t>Asia</a:t>
            </a:r>
            <a:r>
              <a:rPr lang="id-ID" sz="2400" b="1" dirty="0" smtClean="0"/>
              <a:t> Tengah</a:t>
            </a:r>
            <a:r>
              <a:rPr lang="en-NZ" sz="2400" dirty="0" smtClean="0"/>
              <a:t>:  Afghanistan, </a:t>
            </a:r>
            <a:r>
              <a:rPr lang="en-NZ" sz="2400" dirty="0" smtClean="0">
                <a:solidFill>
                  <a:srgbClr val="FFC000"/>
                </a:solidFill>
              </a:rPr>
              <a:t>Azerbaijan</a:t>
            </a:r>
            <a:r>
              <a:rPr lang="en-NZ" sz="2400" dirty="0" smtClean="0"/>
              <a:t>, Kazakhstan, </a:t>
            </a:r>
            <a:r>
              <a:rPr lang="en-NZ" sz="2400" dirty="0" smtClean="0">
                <a:solidFill>
                  <a:srgbClr val="FFC000"/>
                </a:solidFill>
              </a:rPr>
              <a:t>Kyrgyz </a:t>
            </a:r>
            <a:r>
              <a:rPr lang="en-NZ" sz="2400" dirty="0" smtClean="0"/>
              <a:t>Republic</a:t>
            </a:r>
            <a:endParaRPr lang="en-US" sz="2400" dirty="0" smtClean="0"/>
          </a:p>
          <a:p>
            <a:r>
              <a:rPr lang="id-ID" sz="2400" b="1" dirty="0" smtClean="0"/>
              <a:t> </a:t>
            </a:r>
            <a:r>
              <a:rPr lang="en-NZ" sz="2400" b="1" dirty="0" smtClean="0"/>
              <a:t>Asia </a:t>
            </a:r>
            <a:r>
              <a:rPr lang="id-ID" sz="2400" b="1" dirty="0" smtClean="0"/>
              <a:t>Timur dan </a:t>
            </a:r>
            <a:r>
              <a:rPr lang="en-NZ" sz="2400" b="1" dirty="0" smtClean="0"/>
              <a:t>Pa</a:t>
            </a:r>
            <a:r>
              <a:rPr lang="id-ID" sz="2400" b="1" dirty="0" smtClean="0"/>
              <a:t>s</a:t>
            </a:r>
            <a:r>
              <a:rPr lang="en-NZ" sz="2400" b="1" dirty="0" err="1" smtClean="0"/>
              <a:t>ifi</a:t>
            </a:r>
            <a:r>
              <a:rPr lang="id-ID" sz="2400" b="1" dirty="0" smtClean="0"/>
              <a:t>k</a:t>
            </a:r>
            <a:r>
              <a:rPr lang="en-NZ" sz="2400" dirty="0" smtClean="0"/>
              <a:t>:  </a:t>
            </a:r>
            <a:r>
              <a:rPr lang="en-NZ" sz="2400" dirty="0" smtClean="0">
                <a:solidFill>
                  <a:srgbClr val="FF0000"/>
                </a:solidFill>
              </a:rPr>
              <a:t>Indonesia</a:t>
            </a:r>
            <a:r>
              <a:rPr lang="en-NZ" sz="2400" dirty="0" smtClean="0"/>
              <a:t>, </a:t>
            </a:r>
            <a:r>
              <a:rPr lang="en-NZ" sz="2400" dirty="0" smtClean="0">
                <a:solidFill>
                  <a:srgbClr val="FFC000"/>
                </a:solidFill>
              </a:rPr>
              <a:t>Mongolia</a:t>
            </a:r>
            <a:r>
              <a:rPr lang="en-NZ" sz="2400" dirty="0" smtClean="0"/>
              <a:t>, Solomon Islands, </a:t>
            </a:r>
            <a:r>
              <a:rPr lang="en-NZ" sz="2400" dirty="0" smtClean="0">
                <a:solidFill>
                  <a:srgbClr val="FFC000"/>
                </a:solidFill>
              </a:rPr>
              <a:t>Timor-Leste</a:t>
            </a:r>
            <a:endParaRPr lang="en-US" sz="2400" dirty="0" smtClean="0">
              <a:solidFill>
                <a:srgbClr val="FFC000"/>
              </a:solidFill>
            </a:endParaRPr>
          </a:p>
          <a:p>
            <a:r>
              <a:rPr lang="en-NZ" sz="2400" b="1" dirty="0" err="1" smtClean="0"/>
              <a:t>Erop</a:t>
            </a:r>
            <a:r>
              <a:rPr lang="id-ID" sz="2400" b="1" dirty="0" smtClean="0"/>
              <a:t>a</a:t>
            </a:r>
            <a:r>
              <a:rPr lang="en-NZ" sz="2400" b="1" dirty="0" smtClean="0"/>
              <a:t>:</a:t>
            </a:r>
            <a:r>
              <a:rPr lang="en-NZ" sz="2400" dirty="0" smtClean="0"/>
              <a:t>  Albania, </a:t>
            </a:r>
            <a:r>
              <a:rPr lang="en-NZ" sz="2400" dirty="0" smtClean="0">
                <a:solidFill>
                  <a:srgbClr val="FFC000"/>
                </a:solidFill>
              </a:rPr>
              <a:t>Norway</a:t>
            </a:r>
            <a:endParaRPr lang="en-US" sz="2400" dirty="0" smtClean="0">
              <a:solidFill>
                <a:srgbClr val="FFC000"/>
              </a:solidFill>
            </a:endParaRPr>
          </a:p>
          <a:p>
            <a:r>
              <a:rPr lang="en-NZ" sz="2400" b="1" dirty="0" smtClean="0"/>
              <a:t>America</a:t>
            </a:r>
            <a:r>
              <a:rPr lang="id-ID" sz="2400" b="1" dirty="0" smtClean="0"/>
              <a:t> </a:t>
            </a:r>
            <a:r>
              <a:rPr lang="en-NZ" sz="2400" b="1" dirty="0"/>
              <a:t>Latin </a:t>
            </a:r>
            <a:r>
              <a:rPr lang="en-NZ" sz="2400" dirty="0" smtClean="0"/>
              <a:t>:  Guatemala, Trinidad and Tobago, </a:t>
            </a:r>
            <a:r>
              <a:rPr lang="en-NZ" sz="2400" dirty="0" smtClean="0">
                <a:solidFill>
                  <a:srgbClr val="FFC000"/>
                </a:solidFill>
              </a:rPr>
              <a:t>Peru</a:t>
            </a:r>
            <a:endParaRPr lang="en-US" sz="2400" dirty="0" smtClean="0">
              <a:solidFill>
                <a:srgbClr val="FFC000"/>
              </a:solidFill>
            </a:endParaRPr>
          </a:p>
          <a:p>
            <a:r>
              <a:rPr lang="id-ID" sz="2400" b="1" dirty="0" smtClean="0"/>
              <a:t>Timur Tengah</a:t>
            </a:r>
            <a:r>
              <a:rPr lang="en-NZ" sz="2400" dirty="0" smtClean="0"/>
              <a:t>:  Iraq, </a:t>
            </a:r>
            <a:r>
              <a:rPr lang="en-NZ" sz="2400" dirty="0" smtClean="0">
                <a:solidFill>
                  <a:srgbClr val="FFC000"/>
                </a:solidFill>
              </a:rPr>
              <a:t>Y</a:t>
            </a:r>
            <a:r>
              <a:rPr lang="id-ID" sz="2400" dirty="0" smtClean="0">
                <a:solidFill>
                  <a:srgbClr val="FFC000"/>
                </a:solidFill>
              </a:rPr>
              <a:t>a</a:t>
            </a:r>
            <a:r>
              <a:rPr lang="en-NZ" sz="2400" dirty="0" smtClean="0">
                <a:solidFill>
                  <a:srgbClr val="FFC000"/>
                </a:solidFill>
              </a:rPr>
              <a:t>m</a:t>
            </a:r>
            <a:r>
              <a:rPr lang="id-ID" sz="2400" dirty="0" smtClean="0">
                <a:solidFill>
                  <a:srgbClr val="FFC000"/>
                </a:solidFill>
              </a:rPr>
              <a:t>a</a:t>
            </a:r>
            <a:r>
              <a:rPr lang="en-NZ" sz="2400" dirty="0" smtClean="0">
                <a:solidFill>
                  <a:srgbClr val="FFC000"/>
                </a:solidFill>
              </a:rPr>
              <a:t>n</a:t>
            </a:r>
            <a:endParaRPr lang="en-US" sz="2400" dirty="0" smtClean="0">
              <a:solidFill>
                <a:srgbClr val="FFC000"/>
              </a:solidFill>
            </a:endParaRPr>
          </a:p>
        </p:txBody>
      </p:sp>
      <p:sp>
        <p:nvSpPr>
          <p:cNvPr id="4" name="Footer Placeholder 3"/>
          <p:cNvSpPr>
            <a:spLocks noGrp="1"/>
          </p:cNvSpPr>
          <p:nvPr>
            <p:ph type="ftr" sz="quarter" idx="10"/>
          </p:nvPr>
        </p:nvSpPr>
        <p:spPr/>
        <p:txBody>
          <a:bodyPr/>
          <a:lstStyle/>
          <a:p>
            <a:pPr>
              <a:defRPr/>
            </a:pPr>
            <a:endParaRPr lang="en-US" smtClean="0"/>
          </a:p>
          <a:p>
            <a:pPr>
              <a:defRPr/>
            </a:pPr>
            <a:endParaRPr lang="en-US"/>
          </a:p>
        </p:txBody>
      </p:sp>
    </p:spTree>
    <p:extLst>
      <p:ext uri="{BB962C8B-B14F-4D97-AF65-F5344CB8AC3E}">
        <p14:creationId xmlns:p14="http://schemas.microsoft.com/office/powerpoint/2010/main" xmlns="" val="297372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id-ID" sz="2800" dirty="0" smtClean="0"/>
              <a:t>Memahami EITI ......</a:t>
            </a:r>
            <a:endParaRPr lang="id-ID" sz="2800" dirty="0"/>
          </a:p>
        </p:txBody>
      </p:sp>
      <p:sp>
        <p:nvSpPr>
          <p:cNvPr id="3" name="Content Placeholder 2"/>
          <p:cNvSpPr>
            <a:spLocks noGrp="1"/>
          </p:cNvSpPr>
          <p:nvPr>
            <p:ph idx="1"/>
          </p:nvPr>
        </p:nvSpPr>
        <p:spPr>
          <a:xfrm>
            <a:off x="457200" y="1196752"/>
            <a:ext cx="8229600" cy="4929411"/>
          </a:xfrm>
        </p:spPr>
        <p:txBody>
          <a:bodyPr>
            <a:normAutofit/>
          </a:bodyPr>
          <a:lstStyle/>
          <a:p>
            <a:pPr>
              <a:buFont typeface="+mj-lt"/>
              <a:buAutoNum type="arabicPeriod" startAt="3"/>
            </a:pPr>
            <a:r>
              <a:rPr lang="id-ID" sz="1800" dirty="0" smtClean="0"/>
              <a:t>Badan-Badan  EITI (Internasional)</a:t>
            </a:r>
          </a:p>
          <a:p>
            <a:pPr marL="649288" indent="-285750"/>
            <a:r>
              <a:rPr lang="id-ID" sz="1600" dirty="0"/>
              <a:t>EITI </a:t>
            </a:r>
            <a:r>
              <a:rPr lang="id-ID" sz="1600" dirty="0" smtClean="0"/>
              <a:t>Conference</a:t>
            </a:r>
          </a:p>
          <a:p>
            <a:pPr marL="623888" indent="-260350">
              <a:buNone/>
            </a:pPr>
            <a:r>
              <a:rPr lang="id-ID" sz="1600" dirty="0" smtClean="0"/>
              <a:t>	Badan </a:t>
            </a:r>
            <a:r>
              <a:rPr lang="id-ID" sz="1600" dirty="0"/>
              <a:t>pengatur tertinggi EITI atau dikenal dengan </a:t>
            </a:r>
            <a:r>
              <a:rPr lang="id-ID" sz="1600" i="1" dirty="0"/>
              <a:t>EITI Global Conference </a:t>
            </a:r>
            <a:r>
              <a:rPr lang="id-ID" sz="1600" dirty="0"/>
              <a:t>yang diadakan sekali setiap dua tahun.</a:t>
            </a:r>
          </a:p>
          <a:p>
            <a:pPr marL="649288" indent="-285750"/>
            <a:r>
              <a:rPr lang="id-ID" sz="1600" dirty="0" smtClean="0"/>
              <a:t>EITI Board (Dewan EITI Internasional)</a:t>
            </a:r>
          </a:p>
          <a:p>
            <a:pPr marL="623888" indent="0">
              <a:buNone/>
            </a:pPr>
            <a:r>
              <a:rPr lang="id-ID" sz="1600" dirty="0" smtClean="0"/>
              <a:t>Badan pelaksana  yang saat ini dikepalai oleh Dr. Peter Eigen, pendiri dan mantan ketua </a:t>
            </a:r>
            <a:r>
              <a:rPr lang="id-ID" sz="1600" i="1" dirty="0" smtClean="0"/>
              <a:t>Transparancy International</a:t>
            </a:r>
            <a:r>
              <a:rPr lang="id-ID" sz="1600" dirty="0" smtClean="0"/>
              <a:t>. Dewan terdiri dari elemen perwakilan pemerintahan, perusahaan ekstraktif, organisasi masyarakat madani (</a:t>
            </a:r>
            <a:r>
              <a:rPr lang="id-ID" sz="1600" i="1" dirty="0" smtClean="0"/>
              <a:t>civil society organization)</a:t>
            </a:r>
            <a:r>
              <a:rPr lang="id-ID" sz="1600" dirty="0" smtClean="0"/>
              <a:t>, investor serta perwakilan negara-negara yang memberikan dukungan politis terhadap EITI.</a:t>
            </a:r>
            <a:endParaRPr lang="id-ID" sz="1600" dirty="0"/>
          </a:p>
          <a:p>
            <a:pPr marL="649288" indent="-285750"/>
            <a:r>
              <a:rPr lang="id-ID" sz="1600" dirty="0"/>
              <a:t>International </a:t>
            </a:r>
            <a:r>
              <a:rPr lang="id-ID" sz="1600" dirty="0" smtClean="0"/>
              <a:t>Secretrariat</a:t>
            </a:r>
          </a:p>
          <a:p>
            <a:pPr marL="623888" indent="0">
              <a:buNone/>
            </a:pPr>
            <a:r>
              <a:rPr lang="id-ID" sz="1600" dirty="0" smtClean="0"/>
              <a:t>Badan pelaksana dari keputusan yang telah ditetapkan oleh EITI Board serta mengkoordinasikan pengimplementasian EITI secara global. Kantor pusat berada di Oslo Norwegia, saat ini dikepalai oleh Jonas Moberg, mantan penasihat senior </a:t>
            </a:r>
            <a:r>
              <a:rPr lang="id-ID" sz="1600" i="1" dirty="0" smtClean="0"/>
              <a:t>UN Global Impact</a:t>
            </a:r>
            <a:r>
              <a:rPr lang="id-ID" sz="1600" dirty="0" smtClean="0"/>
              <a:t>.</a:t>
            </a:r>
            <a:endParaRPr lang="id-ID" sz="1600" dirty="0"/>
          </a:p>
          <a:p>
            <a:pPr marL="0" indent="0">
              <a:buNone/>
            </a:pPr>
            <a:endParaRPr lang="id-ID" sz="1600" dirty="0" smtClean="0"/>
          </a:p>
          <a:p>
            <a:pPr marL="363538" indent="0">
              <a:buNone/>
            </a:pPr>
            <a:endParaRPr lang="id-ID" sz="1600" dirty="0" smtClean="0"/>
          </a:p>
          <a:p>
            <a:pPr marL="0" indent="0">
              <a:buNone/>
            </a:pPr>
            <a:endParaRPr lang="id-ID" sz="1600" dirty="0" smtClean="0"/>
          </a:p>
        </p:txBody>
      </p:sp>
    </p:spTree>
    <p:extLst>
      <p:ext uri="{BB962C8B-B14F-4D97-AF65-F5344CB8AC3E}">
        <p14:creationId xmlns:p14="http://schemas.microsoft.com/office/powerpoint/2010/main" xmlns="" val="2410114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id-ID" sz="2800" dirty="0"/>
              <a:t>Memahami </a:t>
            </a:r>
            <a:r>
              <a:rPr lang="id-ID" sz="2800" dirty="0" smtClean="0"/>
              <a:t>EITI .....</a:t>
            </a:r>
            <a:endParaRPr lang="id-ID" sz="2800" dirty="0"/>
          </a:p>
        </p:txBody>
      </p:sp>
      <p:sp>
        <p:nvSpPr>
          <p:cNvPr id="3" name="Content Placeholder 2"/>
          <p:cNvSpPr>
            <a:spLocks noGrp="1"/>
          </p:cNvSpPr>
          <p:nvPr>
            <p:ph idx="1"/>
          </p:nvPr>
        </p:nvSpPr>
        <p:spPr>
          <a:xfrm>
            <a:off x="457200" y="908720"/>
            <a:ext cx="8229600" cy="5217443"/>
          </a:xfrm>
        </p:spPr>
        <p:txBody>
          <a:bodyPr>
            <a:normAutofit fontScale="92500" lnSpcReduction="10000"/>
          </a:bodyPr>
          <a:lstStyle/>
          <a:p>
            <a:pPr marL="514350" indent="-514350">
              <a:buFont typeface="+mj-lt"/>
              <a:buAutoNum type="arabicPeriod" startAt="4"/>
            </a:pPr>
            <a:r>
              <a:rPr lang="id-ID" sz="1900" dirty="0" smtClean="0"/>
              <a:t>Implementasi EITI di Tatanan Global</a:t>
            </a:r>
          </a:p>
          <a:p>
            <a:pPr marL="812800" indent="-276225"/>
            <a:r>
              <a:rPr lang="id-ID" sz="1600" dirty="0" smtClean="0"/>
              <a:t>Dukungan korporasi: empat puluh enam perusahaan internasional yang bergerak di bidang migas dan pertambangan telah memberikan dukungannya dan berpartisipasi aktif dalam proses pengimplementasian EITI, antara lain:  BHP Billiton, ExxonMobil, BP, Chevron Corporation, ConocoPhilips, Shell, Total, Statoil, Freeport-McMoRan Copper &amp; Gold, Newmont, dll</a:t>
            </a:r>
          </a:p>
          <a:p>
            <a:pPr marL="812800" indent="-276225"/>
            <a:r>
              <a:rPr lang="id-ID" sz="1600" dirty="0" smtClean="0"/>
              <a:t>Dukungan institusi investasi global: EITI juga didukung oleh delapan puluh (80) institusi investasi global yang secara kolektif mengelola dana sebesar US$ 16 triliun, antara lain: ABP Investments, Allianz Global Investors, Aviva Investors, Goldman Sachs Asset Management International, HSBC, JP Morgan Asset Management, dll.</a:t>
            </a:r>
          </a:p>
          <a:p>
            <a:pPr marL="812800" indent="-276225"/>
            <a:r>
              <a:rPr lang="id-ID" sz="1600" dirty="0" smtClean="0"/>
              <a:t>Dukungan </a:t>
            </a:r>
            <a:r>
              <a:rPr lang="id-ID" sz="1600" dirty="0"/>
              <a:t>Organisasi masyarakat </a:t>
            </a:r>
            <a:r>
              <a:rPr lang="id-ID" sz="1600" dirty="0" smtClean="0"/>
              <a:t>madani: partisipasi dari berbagai organisasi </a:t>
            </a:r>
            <a:r>
              <a:rPr lang="id-ID" sz="1600" dirty="0"/>
              <a:t>masyarakat madani (</a:t>
            </a:r>
            <a:r>
              <a:rPr lang="id-ID" sz="1600" i="1" dirty="0"/>
              <a:t>Civil society organizations</a:t>
            </a:r>
            <a:r>
              <a:rPr lang="id-ID" sz="1600" dirty="0" smtClean="0"/>
              <a:t>) dalam mempromosikan EITI disampaikan melalui kampanye </a:t>
            </a:r>
            <a:r>
              <a:rPr lang="id-ID" sz="1600" i="1" dirty="0" smtClean="0"/>
              <a:t>Publish What You Pay </a:t>
            </a:r>
            <a:r>
              <a:rPr lang="id-ID" sz="1600" dirty="0" smtClean="0"/>
              <a:t>pada tahun 2002, dan didukung oleh lebih dari 300 Lembaga Sosial Masyarakat di seluruh dunia.</a:t>
            </a:r>
            <a:endParaRPr lang="id-ID" sz="1600" dirty="0"/>
          </a:p>
          <a:p>
            <a:pPr marL="812800" indent="-276225"/>
            <a:endParaRPr lang="id-ID" sz="1600" dirty="0" smtClean="0"/>
          </a:p>
          <a:p>
            <a:pPr marL="514350" indent="-514350">
              <a:buFont typeface="+mj-lt"/>
              <a:buAutoNum type="arabicPeriod" startAt="5"/>
            </a:pPr>
            <a:r>
              <a:rPr lang="id-ID" sz="1900" dirty="0"/>
              <a:t>Implementasi EITI di Tatanan </a:t>
            </a:r>
            <a:r>
              <a:rPr lang="id-ID" sz="1900" dirty="0" smtClean="0"/>
              <a:t>Nasional</a:t>
            </a:r>
          </a:p>
          <a:p>
            <a:pPr marL="536575" indent="0">
              <a:buNone/>
            </a:pPr>
            <a:r>
              <a:rPr lang="id-ID" sz="1600" dirty="0" smtClean="0"/>
              <a:t>Pelaksanaan EITI di tingkat nasional mencakup 3 tahap:</a:t>
            </a:r>
          </a:p>
          <a:p>
            <a:pPr marL="822325" indent="-285750"/>
            <a:r>
              <a:rPr lang="id-ID" sz="1600" dirty="0" smtClean="0"/>
              <a:t>Tahap pertama: negara-negara menunjukkan minat mereka untuk bergabung  menjadi anggota EITI </a:t>
            </a:r>
          </a:p>
          <a:p>
            <a:pPr marL="822325" indent="-285750"/>
            <a:r>
              <a:rPr lang="id-ID" sz="1600" dirty="0" smtClean="0"/>
              <a:t>Tahap kedua: dimulai dengan pemenuhan syarat-syarat kandidat (</a:t>
            </a:r>
            <a:r>
              <a:rPr lang="id-ID" sz="1600" i="1" dirty="0" smtClean="0"/>
              <a:t>candidacy</a:t>
            </a:r>
            <a:r>
              <a:rPr lang="id-ID" sz="1600" dirty="0" smtClean="0"/>
              <a:t>) dan mencakup upaya-upaya memenuhi kepatuhan.</a:t>
            </a:r>
          </a:p>
          <a:p>
            <a:pPr marL="822325" indent="-285750"/>
            <a:r>
              <a:rPr lang="id-ID" sz="1600" dirty="0" smtClean="0"/>
              <a:t>Tahap ketiga ditandai dengan pencapaian kepatuhan penuh (</a:t>
            </a:r>
            <a:r>
              <a:rPr lang="id-ID" sz="1600" i="1" dirty="0" smtClean="0"/>
              <a:t>compliance</a:t>
            </a:r>
            <a:r>
              <a:rPr lang="id-ID" sz="1600" dirty="0" smtClean="0"/>
              <a:t>).</a:t>
            </a:r>
          </a:p>
          <a:p>
            <a:pPr marL="514350" indent="-514350">
              <a:buFont typeface="+mj-lt"/>
              <a:buAutoNum type="arabicPeriod" startAt="5"/>
            </a:pPr>
            <a:endParaRPr lang="id-ID" sz="1600" dirty="0"/>
          </a:p>
          <a:p>
            <a:pPr marL="514350" indent="-514350">
              <a:buFont typeface="+mj-lt"/>
              <a:buAutoNum type="arabicPeriod" startAt="5"/>
            </a:pPr>
            <a:endParaRPr lang="id-ID" sz="1600" dirty="0"/>
          </a:p>
        </p:txBody>
      </p:sp>
    </p:spTree>
    <p:extLst>
      <p:ext uri="{BB962C8B-B14F-4D97-AF65-F5344CB8AC3E}">
        <p14:creationId xmlns:p14="http://schemas.microsoft.com/office/powerpoint/2010/main" xmlns="" val="2248317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id-ID" sz="2800" dirty="0"/>
              <a:t>Memahami </a:t>
            </a:r>
            <a:r>
              <a:rPr lang="id-ID" sz="2800" dirty="0" smtClean="0"/>
              <a:t>EITI ......</a:t>
            </a:r>
            <a:endParaRPr lang="id-ID" sz="2800" dirty="0"/>
          </a:p>
        </p:txBody>
      </p:sp>
      <p:sp>
        <p:nvSpPr>
          <p:cNvPr id="3" name="Content Placeholder 2"/>
          <p:cNvSpPr>
            <a:spLocks noGrp="1"/>
          </p:cNvSpPr>
          <p:nvPr>
            <p:ph idx="1"/>
          </p:nvPr>
        </p:nvSpPr>
        <p:spPr>
          <a:xfrm>
            <a:off x="457200" y="908720"/>
            <a:ext cx="8229600" cy="5217443"/>
          </a:xfrm>
        </p:spPr>
        <p:txBody>
          <a:bodyPr>
            <a:normAutofit lnSpcReduction="10000"/>
          </a:bodyPr>
          <a:lstStyle/>
          <a:p>
            <a:pPr marL="514350" indent="-514350">
              <a:buFont typeface="+mj-lt"/>
              <a:buAutoNum type="arabicPeriod" startAt="6"/>
            </a:pPr>
            <a:r>
              <a:rPr lang="id-ID" sz="1800" dirty="0" smtClean="0"/>
              <a:t>Kronologis  Ringkas Pengimplementasian EITI </a:t>
            </a:r>
            <a:r>
              <a:rPr lang="id-ID" sz="1800" dirty="0"/>
              <a:t>di </a:t>
            </a:r>
            <a:r>
              <a:rPr lang="id-ID" sz="1800" dirty="0" smtClean="0"/>
              <a:t>Indonesia</a:t>
            </a:r>
          </a:p>
          <a:p>
            <a:pPr marL="822325" indent="-285750"/>
            <a:r>
              <a:rPr lang="id-ID" sz="1400" dirty="0" smtClean="0"/>
              <a:t>April 2007 : Bappenas mengadakan dialog antar kementerian mengenai EITI</a:t>
            </a:r>
          </a:p>
          <a:p>
            <a:pPr marL="822325" indent="-285750"/>
            <a:r>
              <a:rPr lang="id-ID" sz="1400" dirty="0" smtClean="0"/>
              <a:t>Mei 2008: rakor tentang EITI  dipimpin oleh Menko Bidang Perekonomian (Boediono), bersama Menteri ESDM dan Menkeu. Tercapai kesepakatan bahwa apabila Presiden setuju untuk menerpakan EITI, akan dibentuk Tim Pengarah EITI  (Menko Bidang Perekonomian) dibantu oleh Menteri ESDM dan Menkeu sebagai wakil-wakil  ketua Tim Pengarah.</a:t>
            </a:r>
          </a:p>
          <a:p>
            <a:pPr marL="822325" indent="-285750"/>
            <a:r>
              <a:rPr lang="id-ID" sz="1400" dirty="0" smtClean="0"/>
              <a:t>Juli 2008: Kemenko Bidang Perekonomian menyelenggarakan sebuah sesi dengan 10 perwakilan dari masing-masing industri migas dan pertambangan untuk menanyakan pandangan mereka tentang EITI. Pelaku industri secara bersamaan mendukung inisiatif ini.</a:t>
            </a:r>
          </a:p>
          <a:p>
            <a:pPr marL="822325" indent="-285750"/>
            <a:r>
              <a:rPr lang="id-ID" sz="1600" dirty="0" smtClean="0">
                <a:solidFill>
                  <a:srgbClr val="FFC000"/>
                </a:solidFill>
              </a:rPr>
              <a:t>Desember 2008: Menko Bidang Perekonmian mengrim surat kepada Sekretariat EITI yang menjelaskan bahwa “Indonesia berminat untuk bergabung menjadi kandidat EITI dan berupaya untuk mencapai standar EITI”</a:t>
            </a:r>
          </a:p>
          <a:p>
            <a:pPr marL="822325" indent="-285750"/>
            <a:r>
              <a:rPr lang="id-ID" sz="1600" dirty="0" smtClean="0">
                <a:solidFill>
                  <a:srgbClr val="FFC000"/>
                </a:solidFill>
              </a:rPr>
              <a:t>April 2010  Perpres No. 26/2010 tentang Transparansi Pendapatan Negara dan Pendapatan Daerah yang  diperoleh dari Industri Ekstraktif ditandatangani oleh Presiden Republik Indonesia.</a:t>
            </a:r>
          </a:p>
          <a:p>
            <a:pPr marL="822325" indent="-285750"/>
            <a:r>
              <a:rPr lang="id-ID" sz="1600" dirty="0" smtClean="0">
                <a:solidFill>
                  <a:srgbClr val="FFC000"/>
                </a:solidFill>
              </a:rPr>
              <a:t>Oktober 2010: dalam pertemuan EITI Board di Dar es Salaam, Tanzania, Indonesia ditetapkan sebagai EITI </a:t>
            </a:r>
            <a:r>
              <a:rPr lang="id-ID" sz="1600" i="1" dirty="0" smtClean="0">
                <a:solidFill>
                  <a:srgbClr val="FFC000"/>
                </a:solidFill>
              </a:rPr>
              <a:t>Candidate Country</a:t>
            </a:r>
            <a:r>
              <a:rPr lang="id-ID" sz="1600" dirty="0" smtClean="0">
                <a:solidFill>
                  <a:srgbClr val="FFC000"/>
                </a:solidFill>
              </a:rPr>
              <a:t>, dan memilik waktu sampai dengan  April 2013 untuk mempersiapkan diri menjadi  compliant country.</a:t>
            </a:r>
          </a:p>
          <a:p>
            <a:pPr marL="822325" indent="-285750"/>
            <a:r>
              <a:rPr lang="id-ID" sz="1400" dirty="0" smtClean="0"/>
              <a:t>April 2012: Terbit Keputusan Menko Bidang Perekonomian tentang Sekretariat Tim Transparansi Industri Ekstraktif, dan Permenko tentang Organisasi dan Tata Kerja Sekretariat </a:t>
            </a:r>
            <a:r>
              <a:rPr lang="id-ID" sz="1400" dirty="0"/>
              <a:t>Tim Transparansi Industri </a:t>
            </a:r>
            <a:r>
              <a:rPr lang="id-ID" sz="1400" dirty="0" smtClean="0"/>
              <a:t>Ekstraktif.</a:t>
            </a:r>
          </a:p>
          <a:p>
            <a:pPr marL="0" indent="0">
              <a:buNone/>
            </a:pPr>
            <a:endParaRPr lang="id-ID" sz="1400" dirty="0"/>
          </a:p>
          <a:p>
            <a:pPr marL="514350" indent="-514350">
              <a:buFont typeface="+mj-lt"/>
              <a:buAutoNum type="arabicPeriod" startAt="6"/>
            </a:pPr>
            <a:endParaRPr lang="id-ID" sz="1400" dirty="0"/>
          </a:p>
          <a:p>
            <a:endParaRPr lang="id-ID" dirty="0"/>
          </a:p>
        </p:txBody>
      </p:sp>
    </p:spTree>
    <p:extLst>
      <p:ext uri="{BB962C8B-B14F-4D97-AF65-F5344CB8AC3E}">
        <p14:creationId xmlns:p14="http://schemas.microsoft.com/office/powerpoint/2010/main" xmlns="" val="2876793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1219</Words>
  <Application>Microsoft Office PowerPoint</Application>
  <PresentationFormat>On-screen Show (4:3)</PresentationFormat>
  <Paragraphs>162</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MENGENAL EITI</vt:lpstr>
      <vt:lpstr>Memahami EITI ...  </vt:lpstr>
      <vt:lpstr>Slide 3</vt:lpstr>
      <vt:lpstr>Item yang dilaporkan</vt:lpstr>
      <vt:lpstr>Memahami EITI ......</vt:lpstr>
      <vt:lpstr>36 negara yang mengimplementasikan EITI .</vt:lpstr>
      <vt:lpstr>Memahami EITI ......</vt:lpstr>
      <vt:lpstr>Memahami EITI .....</vt:lpstr>
      <vt:lpstr>Memahami EITI ......</vt:lpstr>
      <vt:lpstr>Memahami EITI .......</vt:lpstr>
      <vt:lpstr>Memahami EITI  ........</vt:lpstr>
      <vt:lpstr>  </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Acer Customer</dc:creator>
  <cp:lastModifiedBy>ASUS</cp:lastModifiedBy>
  <cp:revision>254</cp:revision>
  <cp:lastPrinted>2012-11-21T02:53:27Z</cp:lastPrinted>
  <dcterms:created xsi:type="dcterms:W3CDTF">2012-09-18T13:23:25Z</dcterms:created>
  <dcterms:modified xsi:type="dcterms:W3CDTF">2013-08-27T01:03:53Z</dcterms:modified>
</cp:coreProperties>
</file>