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8"/>
  </p:notesMasterIdLst>
  <p:handoutMasterIdLst>
    <p:handoutMasterId r:id="rId19"/>
  </p:handoutMasterIdLst>
  <p:sldIdLst>
    <p:sldId id="286" r:id="rId4"/>
    <p:sldId id="287" r:id="rId5"/>
    <p:sldId id="288" r:id="rId6"/>
    <p:sldId id="289" r:id="rId7"/>
    <p:sldId id="290" r:id="rId8"/>
    <p:sldId id="25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</p:sldIdLst>
  <p:sldSz cx="9144000" cy="6858000" type="screen4x3"/>
  <p:notesSz cx="6797675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0ED0"/>
    <a:srgbClr val="181848"/>
    <a:srgbClr val="007F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6" d="100"/>
          <a:sy n="36" d="100"/>
        </p:scale>
        <p:origin x="-2136" y="-78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275" cy="4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8" tIns="45354" rIns="90708" bIns="4535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862" y="0"/>
            <a:ext cx="2946275" cy="4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8" tIns="45354" rIns="90708" bIns="4535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8514"/>
            <a:ext cx="2946275" cy="4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8" tIns="45354" rIns="90708" bIns="4535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862" y="9378514"/>
            <a:ext cx="2946275" cy="4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8" tIns="45354" rIns="90708" bIns="4535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C45EE81-9EAF-40C2-8DAA-2A3B052BF0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0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275" cy="4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2" tIns="46216" rIns="92432" bIns="46216" numCol="1" anchor="t" anchorCtr="0" compatLnSpc="1">
            <a:prstTxWarp prst="textNoShape">
              <a:avLst/>
            </a:prstTxWarp>
          </a:bodyPr>
          <a:lstStyle>
            <a:lvl1pPr defTabSz="92440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62" y="0"/>
            <a:ext cx="2946275" cy="4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2" tIns="46216" rIns="92432" bIns="46216" numCol="1" anchor="t" anchorCtr="0" compatLnSpc="1">
            <a:prstTxWarp prst="textNoShape">
              <a:avLst/>
            </a:prstTxWarp>
          </a:bodyPr>
          <a:lstStyle>
            <a:lvl1pPr algn="r" defTabSz="92440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383" y="4690944"/>
            <a:ext cx="5436909" cy="4443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2" tIns="46216" rIns="92432" bIns="462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8514"/>
            <a:ext cx="2946275" cy="4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2" tIns="46216" rIns="92432" bIns="46216" numCol="1" anchor="b" anchorCtr="0" compatLnSpc="1">
            <a:prstTxWarp prst="textNoShape">
              <a:avLst/>
            </a:prstTxWarp>
          </a:bodyPr>
          <a:lstStyle>
            <a:lvl1pPr defTabSz="92440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62" y="9378514"/>
            <a:ext cx="2946275" cy="4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2" tIns="46216" rIns="92432" bIns="46216" numCol="1" anchor="b" anchorCtr="0" compatLnSpc="1">
            <a:prstTxWarp prst="textNoShape">
              <a:avLst/>
            </a:prstTxWarp>
          </a:bodyPr>
          <a:lstStyle>
            <a:lvl1pPr algn="r" defTabSz="924408">
              <a:defRPr sz="1200"/>
            </a:lvl1pPr>
          </a:lstStyle>
          <a:p>
            <a:pPr>
              <a:defRPr/>
            </a:pPr>
            <a:fld id="{2499E9C8-EE2C-4676-82CB-759CA91F9C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622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8625D1-1210-4870-9859-29A5F3F9D013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7670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13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13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14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14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solidFill>
                  <a:prstClr val="black"/>
                </a:solidFill>
                <a:ea typeface="ＭＳ Ｐゴシック" charset="-128"/>
              </a:rPr>
              <a:pPr/>
              <a:t>3</a:t>
            </a:fld>
            <a:endParaRPr lang="en-GB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 eaLnBrk="0" fontAlgn="auto" hangingPunct="0">
              <a:spcBef>
                <a:spcPts val="0"/>
              </a:spcBef>
              <a:spcAft>
                <a:spcPts val="0"/>
              </a:spcAft>
            </a:pPr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fontAlgn="auto" hangingPunct="0">
                <a:spcBef>
                  <a:spcPts val="0"/>
                </a:spcBef>
                <a:spcAft>
                  <a:spcPts val="0"/>
                </a:spcAft>
              </a:pPr>
              <a:t>3</a:t>
            </a:fld>
            <a:endParaRPr lang="en-US" sz="120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4520" y="740569"/>
            <a:ext cx="4530209" cy="3702844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smtClean="0"/>
              <a:t>This slide:</a:t>
            </a:r>
            <a:r>
              <a:rPr lang="en-GB" smtClean="0">
                <a:sym typeface="Wingdings" charset="2"/>
              </a:rPr>
              <a:t> </a:t>
            </a:r>
            <a:r>
              <a:rPr lang="en-GB" smtClean="0"/>
              <a:t>Key elements in every implementing country (companies disclose, governments disclose), independently and credibly</a:t>
            </a:r>
            <a:r>
              <a:rPr lang="en-GB" smtClean="0">
                <a:sym typeface="Wingdings" charset="2"/>
              </a:rPr>
              <a:t> </a:t>
            </a:r>
            <a:r>
              <a:rPr lang="en-GB" smtClean="0"/>
              <a:t>verified and reconciled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GB" smtClean="0"/>
              <a:t>Process overseen (by multi-stakeholder group of government, companies, civil society), process published </a:t>
            </a:r>
            <a:r>
              <a:rPr lang="en-GB" smtClean="0">
                <a:sym typeface="Wingdings" charset="2"/>
              </a:rPr>
              <a:t></a:t>
            </a:r>
            <a:r>
              <a:rPr lang="en-GB" smtClean="0"/>
              <a:t> thoroughly discussed  </a:t>
            </a:r>
          </a:p>
          <a:p>
            <a:pPr eaLnBrk="1" hangingPunct="1">
              <a:spcBef>
                <a:spcPct val="0"/>
              </a:spcBef>
            </a:pPr>
            <a:endParaRPr lang="en-GB" smtClean="0"/>
          </a:p>
          <a:p>
            <a:pPr eaLnBrk="1" hangingPunct="1">
              <a:spcBef>
                <a:spcPct val="0"/>
              </a:spcBef>
            </a:pPr>
            <a:r>
              <a:rPr lang="en-GB" smtClean="0"/>
              <a:t>[Press again]  EITI: </a:t>
            </a:r>
            <a:r>
              <a:rPr lang="en-GB" u="sng" smtClean="0"/>
              <a:t>forum for dialogue</a:t>
            </a:r>
            <a:r>
              <a:rPr lang="en-GB" smtClean="0"/>
              <a:t> and platform for </a:t>
            </a:r>
            <a:r>
              <a:rPr lang="en-GB" u="sng" smtClean="0"/>
              <a:t>boarder reforms</a:t>
            </a:r>
            <a:r>
              <a:rPr lang="en-GB" smtClean="0"/>
              <a:t> </a:t>
            </a:r>
          </a:p>
          <a:p>
            <a:pPr eaLnBrk="1" hangingPunct="1">
              <a:spcBef>
                <a:spcPct val="0"/>
              </a:spcBef>
            </a:pPr>
            <a:endParaRPr lang="en-GB" smtClean="0"/>
          </a:p>
          <a:p>
            <a:pPr eaLnBrk="1" hangingPunct="1">
              <a:spcBef>
                <a:spcPct val="0"/>
              </a:spcBef>
            </a:pPr>
            <a:r>
              <a:rPr lang="en-GB" smtClean="0"/>
              <a:t>[Press again] – Example: the government along with stakeholders may decide to work for more transparency: in the award of licensing and contracts, and monitoring of the sector</a:t>
            </a:r>
          </a:p>
          <a:p>
            <a:pPr eaLnBrk="1" hangingPunct="1">
              <a:spcBef>
                <a:spcPct val="0"/>
              </a:spcBef>
            </a:pPr>
            <a:endParaRPr lang="en-GB" smtClean="0"/>
          </a:p>
          <a:p>
            <a:pPr eaLnBrk="1" hangingPunct="1">
              <a:spcBef>
                <a:spcPct val="0"/>
              </a:spcBef>
            </a:pPr>
            <a:r>
              <a:rPr lang="en-GB" smtClean="0"/>
              <a:t>[Press again] – Might push for; more transparency (the distribution of government spending)</a:t>
            </a:r>
          </a:p>
          <a:p>
            <a:pPr eaLnBrk="1" hangingPunct="1">
              <a:spcBef>
                <a:spcPct val="0"/>
              </a:spcBef>
            </a:pPr>
            <a:r>
              <a:rPr lang="en-GB" smtClean="0"/>
              <a:t>[Press again] – Link up with other elements of governance (reform of the public financial and budgeting system)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GB" smtClean="0"/>
          </a:p>
          <a:p>
            <a:pPr eaLnBrk="1" hangingPunct="1">
              <a:spcBef>
                <a:spcPct val="0"/>
              </a:spcBef>
            </a:pPr>
            <a:r>
              <a:rPr lang="en-GB" smtClean="0"/>
              <a:t>These additions; entirely up to them. Blue elements: the EITI ‘core’. Power of the multi-stakeholder process; help focus on ‘governance chain’ in the most need of transparency.  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00BB0F-A1B1-4337-8260-E4B4410B0D88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7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7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8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8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9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9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10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10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11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11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12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12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9A6B8-C9E4-44A7-8668-B3B1F9B35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431EC-55A0-4363-B08C-041C47FC78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FD7BA-2051-4CE1-8116-D7332BC823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0129-929E-43C8-ACF4-2E8368F44F2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3A58-5FD4-403B-9065-D8F077DE42AE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2172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0129-929E-43C8-ACF4-2E8368F44F2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3A58-5FD4-403B-9065-D8F077DE42AE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0814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0129-929E-43C8-ACF4-2E8368F44F2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3A58-5FD4-403B-9065-D8F077DE42AE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0263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0129-929E-43C8-ACF4-2E8368F44F2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3A58-5FD4-403B-9065-D8F077DE42AE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2149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0129-929E-43C8-ACF4-2E8368F44F2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3A58-5FD4-403B-9065-D8F077DE42AE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3876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0129-929E-43C8-ACF4-2E8368F44F2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3A58-5FD4-403B-9065-D8F077DE42AE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0838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0129-929E-43C8-ACF4-2E8368F44F2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3A58-5FD4-403B-9065-D8F077DE42AE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6912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0129-929E-43C8-ACF4-2E8368F44F2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3A58-5FD4-403B-9065-D8F077DE42AE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928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1822D-6E3A-4092-A525-49A00AFD42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0129-929E-43C8-ACF4-2E8368F44F2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3A58-5FD4-403B-9065-D8F077DE42AE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5413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0129-929E-43C8-ACF4-2E8368F44F2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3A58-5FD4-403B-9065-D8F077DE42AE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1323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0129-929E-43C8-ACF4-2E8368F44F2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3A58-5FD4-403B-9065-D8F077DE42AE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9123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0129-929E-43C8-ACF4-2E8368F44F2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3A58-5FD4-403B-9065-D8F077DE42AE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7451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0129-929E-43C8-ACF4-2E8368F44F2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3A58-5FD4-403B-9065-D8F077DE42AE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4263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0129-929E-43C8-ACF4-2E8368F44F2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3A58-5FD4-403B-9065-D8F077DE42AE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1443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0129-929E-43C8-ACF4-2E8368F44F2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3A58-5FD4-403B-9065-D8F077DE42AE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9118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0129-929E-43C8-ACF4-2E8368F44F2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3A58-5FD4-403B-9065-D8F077DE42AE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8483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0129-929E-43C8-ACF4-2E8368F44F2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3A58-5FD4-403B-9065-D8F077DE42AE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6790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0129-929E-43C8-ACF4-2E8368F44F2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3A58-5FD4-403B-9065-D8F077DE42AE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283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5F282-5BF8-4470-A6E0-F5F65AA964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0129-929E-43C8-ACF4-2E8368F44F2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3A58-5FD4-403B-9065-D8F077DE42AE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7681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0129-929E-43C8-ACF4-2E8368F44F2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3A58-5FD4-403B-9065-D8F077DE42AE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3714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0129-929E-43C8-ACF4-2E8368F44F2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3A58-5FD4-403B-9065-D8F077DE42AE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2883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0129-929E-43C8-ACF4-2E8368F44F2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3A58-5FD4-403B-9065-D8F077DE42AE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270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1781E-376D-40A3-896C-FA8F77A7BC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F49B4-D3AA-4140-A7F9-7BB7C2BCFC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60E49-B5E5-4584-B493-9A3A40D4A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4D1B9-F89E-4A35-B0A2-9CEDA7BDE3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4059-F6A9-4245-8495-DAC4C3ECA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F82C6-F3C7-4063-B5E1-E67A729AA1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B578B67-2E31-46CE-A564-5028296233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0770129-929E-43C8-ACF4-2E8368F44F29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8/29/2013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A533A58-5FD4-403B-9065-D8F077DE42AE}" type="slidenum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73417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0770129-929E-43C8-ACF4-2E8368F44F29}" type="datetimeFigureOut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8/29/2013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A533A58-5FD4-403B-9065-D8F077DE42AE}" type="slidenum">
              <a:rPr lang="en-US" smtClean="0">
                <a:solidFill>
                  <a:prstClr val="white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white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757622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id-ID" dirty="0" smtClean="0"/>
              <a:t>MENGENAL </a:t>
            </a:r>
            <a:r>
              <a:rPr lang="id-ID" dirty="0" smtClean="0"/>
              <a:t>EITI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sz="3600" dirty="0" smtClean="0"/>
              <a:t>Extractive Industries Transparency Initiatives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  <a:solidFill>
            <a:srgbClr val="00B05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sz="1800" dirty="0" smtClean="0"/>
              <a:t>Disampaikan dalam kegiatan</a:t>
            </a:r>
          </a:p>
          <a:p>
            <a:pPr marL="0" indent="0" algn="ctr">
              <a:buNone/>
            </a:pPr>
            <a:r>
              <a:rPr lang="id-ID" sz="1800" dirty="0" smtClean="0"/>
              <a:t> “Sosialisasi Persiapan Pelaporan EITI Indonesia Tahun Pelaporan 2010 – 1011”</a:t>
            </a:r>
          </a:p>
          <a:p>
            <a:pPr marL="0" indent="0" algn="ctr">
              <a:buNone/>
            </a:pPr>
            <a:r>
              <a:rPr lang="id-ID" sz="1800" dirty="0" smtClean="0"/>
              <a:t>Di</a:t>
            </a:r>
            <a:r>
              <a:rPr lang="en-US" sz="1800" dirty="0" smtClean="0"/>
              <a:t> </a:t>
            </a:r>
            <a:r>
              <a:rPr lang="en-US" sz="1800" dirty="0" err="1" smtClean="0"/>
              <a:t>Tenggarong</a:t>
            </a:r>
            <a:r>
              <a:rPr lang="id-ID" sz="1800" dirty="0" smtClean="0"/>
              <a:t>, </a:t>
            </a:r>
            <a:r>
              <a:rPr lang="id-ID" sz="1800" dirty="0" smtClean="0"/>
              <a:t>Kalimantan Timur</a:t>
            </a:r>
          </a:p>
          <a:p>
            <a:pPr marL="0" indent="0" algn="ctr">
              <a:buNone/>
            </a:pPr>
            <a:r>
              <a:rPr lang="id-ID" sz="1800" dirty="0" smtClean="0"/>
              <a:t>2</a:t>
            </a:r>
            <a:r>
              <a:rPr lang="en-US" sz="1800" dirty="0" smtClean="0"/>
              <a:t>9</a:t>
            </a:r>
            <a:r>
              <a:rPr lang="id-ID" sz="1800" dirty="0" smtClean="0"/>
              <a:t> </a:t>
            </a:r>
            <a:r>
              <a:rPr lang="id-ID" sz="1800" dirty="0" smtClean="0"/>
              <a:t>Agustus 2013</a:t>
            </a:r>
          </a:p>
          <a:p>
            <a:pPr marL="0" indent="0" algn="ctr">
              <a:buNone/>
            </a:pPr>
            <a:endParaRPr lang="id-ID" sz="1600" dirty="0" smtClean="0"/>
          </a:p>
          <a:p>
            <a:pPr marL="0" indent="0" algn="ctr">
              <a:buNone/>
            </a:pPr>
            <a:endParaRPr lang="id-ID" sz="1600" dirty="0"/>
          </a:p>
          <a:p>
            <a:pPr marL="0" indent="0" algn="ctr">
              <a:buNone/>
            </a:pPr>
            <a:r>
              <a:rPr lang="en-US" sz="1600" dirty="0" err="1" smtClean="0"/>
              <a:t>Oleh</a:t>
            </a:r>
            <a:r>
              <a:rPr lang="en-US" sz="1600" dirty="0" smtClean="0"/>
              <a:t>:</a:t>
            </a:r>
          </a:p>
          <a:p>
            <a:pPr marL="0" indent="0" algn="ctr">
              <a:buNone/>
            </a:pPr>
            <a:r>
              <a:rPr lang="en-US" sz="1600" dirty="0" smtClean="0"/>
              <a:t>Ronald </a:t>
            </a:r>
            <a:r>
              <a:rPr lang="en-US" sz="1600" dirty="0" err="1" smtClean="0"/>
              <a:t>Tambunan</a:t>
            </a:r>
            <a:endParaRPr lang="en-US" sz="1600" dirty="0" smtClean="0"/>
          </a:p>
          <a:p>
            <a:pPr marL="0" indent="0" algn="ctr">
              <a:buNone/>
            </a:pPr>
            <a:r>
              <a:rPr lang="en-US" sz="1600" dirty="0" smtClean="0"/>
              <a:t>Regulatory Specialist</a:t>
            </a:r>
          </a:p>
          <a:p>
            <a:pPr marL="0" indent="0" algn="ctr">
              <a:buNone/>
            </a:pPr>
            <a:r>
              <a:rPr lang="en-US" sz="1600" dirty="0" err="1" smtClean="0"/>
              <a:t>Sekretariat</a:t>
            </a:r>
            <a:r>
              <a:rPr lang="en-US" sz="1600" dirty="0" smtClean="0"/>
              <a:t> Tim </a:t>
            </a:r>
            <a:r>
              <a:rPr lang="en-US" sz="1600" dirty="0" err="1" smtClean="0"/>
              <a:t>Transparansi</a:t>
            </a:r>
            <a:r>
              <a:rPr lang="en-US" sz="1600" dirty="0" smtClean="0"/>
              <a:t> </a:t>
            </a:r>
            <a:r>
              <a:rPr lang="en-US" sz="1600" dirty="0" err="1" smtClean="0"/>
              <a:t>Industri</a:t>
            </a:r>
            <a:r>
              <a:rPr lang="en-US" sz="1600" dirty="0" smtClean="0"/>
              <a:t> </a:t>
            </a:r>
            <a:r>
              <a:rPr lang="en-US" sz="1600" dirty="0" err="1" smtClean="0"/>
              <a:t>Ekstraktif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9431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2"/>
                </a:solidFill>
                <a:latin typeface="Lucida Sans" pitchFamily="34" charset="0"/>
              </a:rPr>
              <a:t>BAB II : </a:t>
            </a:r>
            <a:r>
              <a:rPr lang="id-ID" sz="2400" b="1" dirty="0">
                <a:solidFill>
                  <a:schemeClr val="accent2"/>
                </a:solidFill>
              </a:rPr>
              <a:t>TIM TRANSPARANSI INDUSTRI </a:t>
            </a:r>
            <a:r>
              <a:rPr lang="id-ID" sz="2400" b="1" dirty="0" smtClean="0">
                <a:solidFill>
                  <a:schemeClr val="accent2"/>
                </a:solidFill>
              </a:rPr>
              <a:t>EKSTRAKTIF</a:t>
            </a:r>
            <a:endParaRPr lang="id-ID" sz="2400" b="1" dirty="0">
              <a:solidFill>
                <a:schemeClr val="accent2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77815" y="1340768"/>
            <a:ext cx="852802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id-ID" sz="2000" dirty="0" smtClean="0">
                <a:solidFill>
                  <a:srgbClr val="1C0ED0"/>
                </a:solidFill>
              </a:rPr>
              <a:t>Tim Transparansi Industri Ekstraktif (Tim Transparansi) dibentuk dalam rangka pelaksanaan transparansi pendapatan negara dan pendapatan daerah.</a:t>
            </a: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id-ID" sz="2000" dirty="0" smtClean="0">
                <a:solidFill>
                  <a:srgbClr val="1C0ED0"/>
                </a:solidFill>
              </a:rPr>
              <a:t>Tim Transparansi berkedudukan di bawah dan bertanggung jawab langsung kepada Presiden.</a:t>
            </a: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id-ID" sz="2000" dirty="0" smtClean="0">
                <a:solidFill>
                  <a:srgbClr val="1C0ED0"/>
                </a:solidFill>
              </a:rPr>
              <a:t>Tim Transparansi berwenang untuk meminta informasi, data tambahan, masukan dan/atau mengadakan konsultasi dengan instansi pemerintah pusat, pemerintah daerah, perusahaan Industri Ekstraktif, dan pihak lain yang dipandang perlu.</a:t>
            </a: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id-ID" sz="2000" dirty="0" smtClean="0">
                <a:solidFill>
                  <a:srgbClr val="1C0ED0"/>
                </a:solidFill>
              </a:rPr>
              <a:t>Tim Transparansi terdiri dari:</a:t>
            </a:r>
          </a:p>
          <a:p>
            <a:pPr marL="1077913" indent="-546100" algn="just">
              <a:spcBef>
                <a:spcPct val="20000"/>
              </a:spcBef>
              <a:buFont typeface="Wingdings" pitchFamily="2" charset="2"/>
              <a:buChar char="Ø"/>
              <a:tabLst>
                <a:tab pos="1433513" algn="l"/>
              </a:tabLst>
              <a:defRPr/>
            </a:pPr>
            <a:r>
              <a:rPr lang="id-ID" sz="2000" dirty="0" smtClean="0">
                <a:solidFill>
                  <a:srgbClr val="1C0ED0"/>
                </a:solidFill>
              </a:rPr>
              <a:t>Tim Pengarah; dan</a:t>
            </a:r>
          </a:p>
          <a:p>
            <a:pPr marL="1077913" indent="-546100" algn="just">
              <a:spcBef>
                <a:spcPct val="20000"/>
              </a:spcBef>
              <a:buFont typeface="Wingdings" pitchFamily="2" charset="2"/>
              <a:buChar char="Ø"/>
              <a:tabLst>
                <a:tab pos="1433513" algn="l"/>
              </a:tabLst>
              <a:defRPr/>
            </a:pPr>
            <a:r>
              <a:rPr lang="id-ID" sz="2000" dirty="0" smtClean="0">
                <a:solidFill>
                  <a:srgbClr val="1C0ED0"/>
                </a:solidFill>
              </a:rPr>
              <a:t>Tim Pelaksana</a:t>
            </a:r>
            <a:endParaRPr lang="id-ID" sz="2000" dirty="0">
              <a:solidFill>
                <a:srgbClr val="1C0ED0"/>
              </a:solidFill>
            </a:endParaRP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endParaRPr lang="id-ID" sz="2000" dirty="0" smtClean="0">
              <a:solidFill>
                <a:srgbClr val="1C0ED0"/>
              </a:solidFill>
            </a:endParaRPr>
          </a:p>
          <a:p>
            <a:pPr marL="635000" indent="-4572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82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6" y="188640"/>
            <a:ext cx="806489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2"/>
                </a:solidFill>
                <a:latin typeface="Lucida Sans" pitchFamily="34" charset="0"/>
              </a:rPr>
              <a:t>BAB II. </a:t>
            </a:r>
            <a:r>
              <a:rPr lang="id-ID" sz="2400" b="1" dirty="0">
                <a:solidFill>
                  <a:schemeClr val="accent2"/>
                </a:solidFill>
              </a:rPr>
              <a:t>TIM TRANSPARANSI INDUSTRI </a:t>
            </a:r>
            <a:r>
              <a:rPr lang="id-ID" sz="2400" b="1" dirty="0" smtClean="0">
                <a:solidFill>
                  <a:schemeClr val="accent2"/>
                </a:solidFill>
              </a:rPr>
              <a:t>EKSTRAKTIF </a:t>
            </a:r>
            <a:r>
              <a:rPr lang="id-ID" sz="2400" dirty="0" smtClean="0">
                <a:solidFill>
                  <a:schemeClr val="accent2"/>
                </a:solidFill>
              </a:rPr>
              <a:t>(lanjutan)</a:t>
            </a:r>
            <a:endParaRPr lang="id-ID" sz="2400" b="1" dirty="0">
              <a:solidFill>
                <a:schemeClr val="accent2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11560" y="908720"/>
            <a:ext cx="813690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id-ID" sz="2000" dirty="0" smtClean="0">
                <a:solidFill>
                  <a:srgbClr val="1C0ED0"/>
                </a:solidFill>
              </a:rPr>
              <a:t>Tim Pengarah :</a:t>
            </a:r>
          </a:p>
          <a:p>
            <a:pPr marL="982663" indent="-450850" algn="just">
              <a:spcBef>
                <a:spcPct val="20000"/>
              </a:spcBef>
              <a:buFont typeface="Wingdings" pitchFamily="2" charset="2"/>
              <a:buChar char="Ø"/>
              <a:tabLst>
                <a:tab pos="1433513" algn="l"/>
              </a:tabLst>
              <a:defRPr/>
            </a:pPr>
            <a:r>
              <a:rPr lang="id-ID" sz="2000" dirty="0">
                <a:solidFill>
                  <a:srgbClr val="1C0ED0"/>
                </a:solidFill>
              </a:rPr>
              <a:t>Ketua : Menko Bidang Perekonomian</a:t>
            </a:r>
            <a:endParaRPr lang="id-ID" sz="2000" dirty="0" smtClean="0">
              <a:solidFill>
                <a:srgbClr val="1C0ED0"/>
              </a:solidFill>
            </a:endParaRPr>
          </a:p>
          <a:p>
            <a:pPr marL="982663" indent="-450850" algn="just">
              <a:spcBef>
                <a:spcPct val="20000"/>
              </a:spcBef>
              <a:buFont typeface="Wingdings" pitchFamily="2" charset="2"/>
              <a:buChar char="Ø"/>
              <a:tabLst>
                <a:tab pos="1433513" algn="l"/>
              </a:tabLst>
              <a:defRPr/>
            </a:pPr>
            <a:r>
              <a:rPr lang="id-ID" sz="2000" dirty="0" smtClean="0">
                <a:solidFill>
                  <a:srgbClr val="1C0ED0"/>
                </a:solidFill>
              </a:rPr>
              <a:t>Anggota : Menteri (ESDM, Keuangan, Dalam Negeri), Kepala BPKP dan Prof. Dr. Emil Salim. </a:t>
            </a: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id-ID" sz="2000" dirty="0" smtClean="0">
                <a:solidFill>
                  <a:srgbClr val="1C0ED0"/>
                </a:solidFill>
              </a:rPr>
              <a:t>Tim Pelaksana :</a:t>
            </a:r>
          </a:p>
          <a:p>
            <a:pPr marL="1077913" indent="-546100" algn="just">
              <a:spcBef>
                <a:spcPct val="20000"/>
              </a:spcBef>
              <a:buFont typeface="Wingdings" pitchFamily="2" charset="2"/>
              <a:buChar char="Ø"/>
              <a:tabLst>
                <a:tab pos="1433513" algn="l"/>
              </a:tabLst>
              <a:defRPr/>
            </a:pPr>
            <a:r>
              <a:rPr lang="id-ID" sz="2000" dirty="0" smtClean="0">
                <a:solidFill>
                  <a:srgbClr val="1C0ED0"/>
                </a:solidFill>
              </a:rPr>
              <a:t>Ketua : Deputi Bidang Koordinasi ESDM Kemenko Bidang Perekonomian;  </a:t>
            </a:r>
          </a:p>
          <a:p>
            <a:pPr marL="1420813" indent="-342900" algn="just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id-ID" sz="2000" dirty="0" smtClean="0">
                <a:solidFill>
                  <a:srgbClr val="1C0ED0"/>
                </a:solidFill>
              </a:rPr>
              <a:t>Wakil Ketua I (merangkap anggota): Dirjen Anggaran, Kementerian Keuangan;</a:t>
            </a:r>
          </a:p>
          <a:p>
            <a:pPr marL="1420813" indent="-342900" algn="just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id-ID" sz="2000" dirty="0" smtClean="0">
                <a:solidFill>
                  <a:srgbClr val="1C0ED0"/>
                </a:solidFill>
              </a:rPr>
              <a:t>Wakil Ketua </a:t>
            </a:r>
            <a:r>
              <a:rPr lang="id-ID" sz="2000" dirty="0">
                <a:solidFill>
                  <a:srgbClr val="1C0ED0"/>
                </a:solidFill>
              </a:rPr>
              <a:t>II (merangkap </a:t>
            </a:r>
            <a:r>
              <a:rPr lang="id-ID" sz="2000" dirty="0" smtClean="0">
                <a:solidFill>
                  <a:srgbClr val="1C0ED0"/>
                </a:solidFill>
              </a:rPr>
              <a:t>anggota): Sekjen Kementerian ESDM;</a:t>
            </a:r>
          </a:p>
          <a:p>
            <a:pPr marL="1077913" indent="-546100" algn="just">
              <a:spcBef>
                <a:spcPct val="20000"/>
              </a:spcBef>
              <a:buFont typeface="Wingdings" pitchFamily="2" charset="2"/>
              <a:buChar char="Ø"/>
              <a:tabLst>
                <a:tab pos="1433513" algn="l"/>
              </a:tabLst>
              <a:defRPr/>
            </a:pPr>
            <a:r>
              <a:rPr lang="id-ID" sz="2000" dirty="0" smtClean="0">
                <a:solidFill>
                  <a:srgbClr val="1C0ED0"/>
                </a:solidFill>
              </a:rPr>
              <a:t>Anggota : 9 pejabat eselon 1 Kementerian terkait, Kepala SKK Migas, Dirut Pertamina, 3 wakil Pemda, 3 wakil dari asosiasi bisnis, 3 wakil LSM;</a:t>
            </a:r>
          </a:p>
          <a:p>
            <a:pPr marL="1077913" indent="-546100" algn="just">
              <a:spcBef>
                <a:spcPct val="20000"/>
              </a:spcBef>
              <a:buFont typeface="Wingdings" pitchFamily="2" charset="2"/>
              <a:buChar char="Ø"/>
              <a:tabLst>
                <a:tab pos="1433513" algn="l"/>
              </a:tabLst>
              <a:defRPr/>
            </a:pPr>
            <a:r>
              <a:rPr lang="id-ID" sz="2000" dirty="0" smtClean="0">
                <a:solidFill>
                  <a:srgbClr val="1C0ED0"/>
                </a:solidFill>
              </a:rPr>
              <a:t>Untuk kelancaran pelaksanaan tugas Tim Transparansi, Ketua Tim Pengarah membentuk Sekretariat.</a:t>
            </a:r>
            <a:endParaRPr lang="id-ID" sz="2000" dirty="0">
              <a:solidFill>
                <a:srgbClr val="1C0ED0"/>
              </a:solidFill>
            </a:endParaRP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endParaRPr lang="id-ID" sz="2000" dirty="0" smtClean="0">
              <a:solidFill>
                <a:srgbClr val="1C0ED0"/>
              </a:solidFill>
            </a:endParaRPr>
          </a:p>
          <a:p>
            <a:pPr marL="635000" indent="-4572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98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2"/>
                </a:solidFill>
                <a:latin typeface="Lucida Sans" pitchFamily="34" charset="0"/>
              </a:rPr>
              <a:t>BAB III : </a:t>
            </a:r>
            <a:r>
              <a:rPr lang="id-ID" sz="2400" b="1" dirty="0">
                <a:solidFill>
                  <a:schemeClr val="accent2"/>
                </a:solidFill>
              </a:rPr>
              <a:t>MEKANISME TRANSPARANSI</a:t>
            </a:r>
            <a:endParaRPr lang="id-ID" sz="2400" b="1" dirty="0">
              <a:solidFill>
                <a:schemeClr val="accent2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19840" y="1354956"/>
            <a:ext cx="81006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id-ID" sz="2000" dirty="0" smtClean="0">
                <a:solidFill>
                  <a:srgbClr val="1C0ED0"/>
                </a:solidFill>
              </a:rPr>
              <a:t>Instansi Pemerintah termasuk SKK Migas, dan perusahaan sektor migas dan pertambangan menyerahkan laporan kepada Tim Transparansi melalui Tim Pelaksana.</a:t>
            </a: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id-ID" sz="2000" dirty="0" smtClean="0">
                <a:solidFill>
                  <a:srgbClr val="1C0ED0"/>
                </a:solidFill>
              </a:rPr>
              <a:t>Format laporan sebagaimana ditetapkan oleh Tim Pelaksana.</a:t>
            </a: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id-ID" sz="2000" dirty="0" smtClean="0">
                <a:solidFill>
                  <a:srgbClr val="1C0ED0"/>
                </a:solidFill>
              </a:rPr>
              <a:t>Laporan  yang diserahkan kepada Tim Transparansi direkonsiliasi oleh rekonsiliator .</a:t>
            </a: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id-ID" sz="2000" dirty="0" smtClean="0">
                <a:solidFill>
                  <a:srgbClr val="1C0ED0"/>
                </a:solidFill>
              </a:rPr>
              <a:t>Ketua Tim Pelaksana melaporkan hasil rekonsiliasi kepada Ketua Tim Pengarah.</a:t>
            </a: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id-ID" sz="2000" dirty="0" smtClean="0">
                <a:solidFill>
                  <a:srgbClr val="1C0ED0"/>
                </a:solidFill>
              </a:rPr>
              <a:t>Tim Pelaksana wajib mempublikasikan hasil rekonsiliasi.</a:t>
            </a: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id-ID" sz="2000" dirty="0" smtClean="0">
                <a:solidFill>
                  <a:srgbClr val="1C0ED0"/>
                </a:solidFill>
              </a:rPr>
              <a:t>Publikasi </a:t>
            </a:r>
            <a:r>
              <a:rPr lang="id-ID" sz="2000" dirty="0">
                <a:solidFill>
                  <a:srgbClr val="1C0ED0"/>
                </a:solidFill>
              </a:rPr>
              <a:t>hasil </a:t>
            </a:r>
            <a:r>
              <a:rPr lang="id-ID" sz="2000" dirty="0" smtClean="0">
                <a:solidFill>
                  <a:srgbClr val="1C0ED0"/>
                </a:solidFill>
              </a:rPr>
              <a:t>rekonsiliasi dilakukan di antaranya melalui situs internet, seminar serta media publikasi dan komunikasi lainnya.</a:t>
            </a:r>
          </a:p>
        </p:txBody>
      </p:sp>
    </p:spTree>
    <p:extLst>
      <p:ext uri="{BB962C8B-B14F-4D97-AF65-F5344CB8AC3E}">
        <p14:creationId xmlns:p14="http://schemas.microsoft.com/office/powerpoint/2010/main" val="61211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2"/>
                </a:solidFill>
                <a:latin typeface="Lucida Sans" pitchFamily="34" charset="0"/>
              </a:rPr>
              <a:t>BAB IV</a:t>
            </a:r>
            <a:r>
              <a:rPr lang="id-ID" sz="2400" b="1" dirty="0">
                <a:solidFill>
                  <a:schemeClr val="accent2"/>
                </a:solidFill>
                <a:latin typeface="Lucida Sans" pitchFamily="34" charset="0"/>
              </a:rPr>
              <a:t> </a:t>
            </a:r>
            <a:r>
              <a:rPr lang="id-ID" sz="2400" b="1" dirty="0" smtClean="0">
                <a:solidFill>
                  <a:schemeClr val="accent2"/>
                </a:solidFill>
                <a:latin typeface="Lucida Sans" pitchFamily="34" charset="0"/>
              </a:rPr>
              <a:t>: </a:t>
            </a:r>
            <a:r>
              <a:rPr lang="id-ID" sz="2400" b="1" dirty="0">
                <a:solidFill>
                  <a:schemeClr val="accent2"/>
                </a:solidFill>
              </a:rPr>
              <a:t>PEMBIAYAAN</a:t>
            </a:r>
            <a:endParaRPr lang="id-ID" sz="2400" b="1" dirty="0">
              <a:solidFill>
                <a:schemeClr val="accent2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55575" y="1628800"/>
            <a:ext cx="792088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algn="just">
              <a:spcBef>
                <a:spcPct val="20000"/>
              </a:spcBef>
              <a:tabLst>
                <a:tab pos="1433513" algn="l"/>
              </a:tabLst>
              <a:defRPr/>
            </a:pPr>
            <a:endParaRPr lang="id-ID" sz="2000" dirty="0" smtClean="0">
              <a:solidFill>
                <a:srgbClr val="1C0ED0"/>
              </a:solidFill>
            </a:endParaRPr>
          </a:p>
          <a:p>
            <a:pPr marL="177800" algn="just">
              <a:spcBef>
                <a:spcPct val="20000"/>
              </a:spcBef>
              <a:tabLst>
                <a:tab pos="1433513" algn="l"/>
              </a:tabLst>
              <a:defRPr/>
            </a:pPr>
            <a:r>
              <a:rPr lang="id-ID" sz="2000" dirty="0" smtClean="0">
                <a:solidFill>
                  <a:srgbClr val="1C0ED0"/>
                </a:solidFill>
              </a:rPr>
              <a:t>Segala  pembiayaan yang diperlukan bagi pelaksanaan tugas Tim Transparansi dibebankan kepada Anggaran Pendapatan dan Belanja Negara dan sumber pembiayaan lainnya yang sah sesuai dengan ketentuan peraturan perundang-undangan.</a:t>
            </a:r>
          </a:p>
          <a:p>
            <a:pPr marL="635000" indent="-4572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93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55575" y="1628800"/>
            <a:ext cx="7920881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algn="just">
              <a:spcBef>
                <a:spcPct val="20000"/>
              </a:spcBef>
              <a:tabLst>
                <a:tab pos="1433513" algn="l"/>
              </a:tabLst>
              <a:defRPr/>
            </a:pPr>
            <a:endParaRPr lang="id-ID" sz="4800" b="1" dirty="0" smtClean="0">
              <a:solidFill>
                <a:srgbClr val="1C0ED0"/>
              </a:solidFill>
            </a:endParaRPr>
          </a:p>
          <a:p>
            <a:pPr marL="177800" algn="ctr">
              <a:spcBef>
                <a:spcPct val="20000"/>
              </a:spcBef>
              <a:defRPr/>
            </a:pPr>
            <a:r>
              <a:rPr lang="id-ID" sz="4800" b="1" dirty="0" smtClean="0">
                <a:solidFill>
                  <a:srgbClr val="1C0ED0"/>
                </a:solidFill>
              </a:rPr>
              <a:t> TERIMA KASIH </a:t>
            </a:r>
          </a:p>
        </p:txBody>
      </p:sp>
    </p:spTree>
    <p:extLst>
      <p:ext uri="{BB962C8B-B14F-4D97-AF65-F5344CB8AC3E}">
        <p14:creationId xmlns:p14="http://schemas.microsoft.com/office/powerpoint/2010/main" val="287028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864095"/>
          </a:xfrm>
          <a:solidFill>
            <a:schemeClr val="tx2">
              <a:lumMod val="25000"/>
            </a:schemeClr>
          </a:solidFill>
        </p:spPr>
        <p:txBody>
          <a:bodyPr>
            <a:normAutofit fontScale="90000"/>
          </a:bodyPr>
          <a:lstStyle/>
          <a:p>
            <a:r>
              <a:rPr lang="id-ID" sz="2800" dirty="0" smtClean="0"/>
              <a:t>Memahami EITI ...</a:t>
            </a:r>
            <a:br>
              <a:rPr lang="id-ID" sz="2800" dirty="0" smtClean="0"/>
            </a:br>
            <a:r>
              <a:rPr lang="id-ID" sz="2800" dirty="0" smtClean="0"/>
              <a:t> </a:t>
            </a:r>
            <a:endParaRPr lang="id-ID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340768"/>
            <a:ext cx="7848872" cy="4298032"/>
          </a:xfrm>
          <a:solidFill>
            <a:schemeClr val="tx2">
              <a:lumMod val="25000"/>
            </a:schemeClr>
          </a:solidFill>
        </p:spPr>
        <p:txBody>
          <a:bodyPr>
            <a:normAutofit fontScale="32500" lnSpcReduction="20000"/>
          </a:bodyPr>
          <a:lstStyle/>
          <a:p>
            <a:pPr marL="514350" indent="-514350" algn="just">
              <a:buAutoNum type="arabicPeriod"/>
            </a:pPr>
            <a:r>
              <a:rPr lang="id-ID" sz="6000" dirty="0" smtClean="0">
                <a:solidFill>
                  <a:schemeClr val="tx1"/>
                </a:solidFill>
              </a:rPr>
              <a:t>Apa EITI?</a:t>
            </a:r>
          </a:p>
          <a:p>
            <a:pPr marL="812800" indent="-276225" algn="just">
              <a:buFont typeface="Arial" pitchFamily="34" charset="0"/>
              <a:buChar char="•"/>
            </a:pPr>
            <a:r>
              <a:rPr lang="id-ID" sz="4900" dirty="0" smtClean="0">
                <a:solidFill>
                  <a:schemeClr val="tx1"/>
                </a:solidFill>
              </a:rPr>
              <a:t>EITI adalah standar transparansi internasional tentang penerimaan negara (daerah) dari industri ekstraktif  (migas dan pertambangan). </a:t>
            </a:r>
          </a:p>
          <a:p>
            <a:pPr marL="812800" indent="-276225" algn="just">
              <a:buFont typeface="Arial" pitchFamily="34" charset="0"/>
              <a:buChar char="•"/>
            </a:pPr>
            <a:endParaRPr lang="id-ID" sz="4000" dirty="0" smtClean="0">
              <a:solidFill>
                <a:schemeClr val="tx1"/>
              </a:solidFill>
            </a:endParaRPr>
          </a:p>
          <a:p>
            <a:pPr marL="812800" indent="-276225" algn="just">
              <a:buFont typeface="Arial" pitchFamily="34" charset="0"/>
              <a:buChar char="•"/>
            </a:pPr>
            <a:r>
              <a:rPr lang="id-ID" sz="4900" dirty="0" smtClean="0">
                <a:solidFill>
                  <a:schemeClr val="tx1"/>
                </a:solidFill>
              </a:rPr>
              <a:t>Prinsip dasar dari standar ini adalah rekonsiliasi laporan dari industri dan pemerintah dan hasilnya terbuka sebagai informasi publik.</a:t>
            </a:r>
          </a:p>
          <a:p>
            <a:pPr marL="812800" indent="-276225" algn="just">
              <a:buFont typeface="Arial" pitchFamily="34" charset="0"/>
              <a:buChar char="•"/>
            </a:pPr>
            <a:endParaRPr lang="id-ID" sz="4000" dirty="0" smtClean="0">
              <a:solidFill>
                <a:schemeClr val="tx1"/>
              </a:solidFill>
            </a:endParaRPr>
          </a:p>
          <a:p>
            <a:pPr marL="812800" indent="-276225" algn="just">
              <a:buFont typeface="Arial" pitchFamily="34" charset="0"/>
              <a:buChar char="•"/>
            </a:pPr>
            <a:r>
              <a:rPr lang="id-ID" sz="4900" dirty="0" smtClean="0">
                <a:solidFill>
                  <a:schemeClr val="tx1"/>
                </a:solidFill>
              </a:rPr>
              <a:t>Proses rekonsiliasi  (mekanisme) pelaporan mencakup:</a:t>
            </a:r>
          </a:p>
          <a:p>
            <a:pPr marL="1160463" indent="-350838" algn="just"/>
            <a:r>
              <a:rPr lang="id-ID" sz="4900" dirty="0" smtClean="0">
                <a:solidFill>
                  <a:schemeClr val="tx1"/>
                </a:solidFill>
              </a:rPr>
              <a:t>- 	penyerahan template oleh  perusahaan termasuk BUMN – yang melaporkan pembayaran, royalti atau pembagian hasil industri  migas dan pertambangan yang disetorkan kepada pemerintah dari industri tersebut.</a:t>
            </a:r>
          </a:p>
          <a:p>
            <a:pPr marL="1160463" indent="-350838" algn="just"/>
            <a:r>
              <a:rPr lang="id-ID" sz="4900" dirty="0" smtClean="0">
                <a:solidFill>
                  <a:schemeClr val="tx1"/>
                </a:solidFill>
              </a:rPr>
              <a:t>- 	penyerahan template oleh instansi pemerintah terkait, yang melaporkan besarnya penerimaan atau </a:t>
            </a:r>
            <a:r>
              <a:rPr lang="id-ID" sz="4900" dirty="0">
                <a:solidFill>
                  <a:schemeClr val="tx1"/>
                </a:solidFill>
              </a:rPr>
              <a:t>pembagian hasil industri  migas dan pertambangan </a:t>
            </a:r>
            <a:r>
              <a:rPr lang="id-ID" sz="4900" dirty="0" smtClean="0">
                <a:solidFill>
                  <a:schemeClr val="tx1"/>
                </a:solidFill>
              </a:rPr>
              <a:t>yang diterima dari industri tersebut.</a:t>
            </a:r>
          </a:p>
          <a:p>
            <a:pPr marL="1160463" indent="-350838" algn="just"/>
            <a:r>
              <a:rPr lang="id-ID" sz="4900" dirty="0" smtClean="0">
                <a:solidFill>
                  <a:schemeClr val="tx1"/>
                </a:solidFill>
              </a:rPr>
              <a:t>-	 penunjukan rekonsiliator independen untuk mengecek-ulang angka-angka dalam poin (1) dan (2), mengidentifikasi dan menjelaskan setiap perbedaan yang ada.</a:t>
            </a:r>
          </a:p>
          <a:p>
            <a:pPr marL="1160463" indent="-350838" algn="just"/>
            <a:r>
              <a:rPr lang="id-ID" sz="4900" dirty="0" smtClean="0">
                <a:solidFill>
                  <a:schemeClr val="tx1"/>
                </a:solidFill>
              </a:rPr>
              <a:t>- 	Pengawasan  butir (3) oleh </a:t>
            </a:r>
            <a:r>
              <a:rPr lang="id-ID" sz="4900" i="1" dirty="0" smtClean="0">
                <a:solidFill>
                  <a:schemeClr val="tx1"/>
                </a:solidFill>
              </a:rPr>
              <a:t>Multi Stakeholder Group</a:t>
            </a:r>
            <a:r>
              <a:rPr lang="id-ID" sz="4900" dirty="0" smtClean="0">
                <a:solidFill>
                  <a:schemeClr val="tx1"/>
                </a:solidFill>
              </a:rPr>
              <a:t>.</a:t>
            </a:r>
          </a:p>
          <a:p>
            <a:pPr marL="514350" indent="-514350" algn="just">
              <a:buFont typeface="Arial" pitchFamily="34" charset="0"/>
              <a:buChar char="•"/>
            </a:pPr>
            <a:endParaRPr lang="id-ID" sz="2200" dirty="0" smtClean="0">
              <a:solidFill>
                <a:schemeClr val="tx1"/>
              </a:solidFill>
            </a:endParaRPr>
          </a:p>
          <a:p>
            <a:pPr algn="just"/>
            <a:r>
              <a:rPr lang="id-ID" sz="2400" dirty="0" smtClean="0">
                <a:solidFill>
                  <a:schemeClr val="tx1"/>
                </a:solidFill>
              </a:rPr>
              <a:t> </a:t>
            </a:r>
            <a:endParaRPr lang="id-ID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08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Line 11"/>
          <p:cNvSpPr>
            <a:spLocks noChangeShapeType="1"/>
          </p:cNvSpPr>
          <p:nvPr/>
        </p:nvSpPr>
        <p:spPr bwMode="auto">
          <a:xfrm flipH="1" flipV="1">
            <a:off x="4357688" y="4886325"/>
            <a:ext cx="46037" cy="388938"/>
          </a:xfrm>
          <a:prstGeom prst="line">
            <a:avLst/>
          </a:prstGeom>
          <a:noFill/>
          <a:ln w="76200">
            <a:solidFill>
              <a:srgbClr val="D77425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19461" name="Group 23"/>
          <p:cNvGrpSpPr>
            <a:grpSpLocks/>
          </p:cNvGrpSpPr>
          <p:nvPr/>
        </p:nvGrpSpPr>
        <p:grpSpPr bwMode="auto">
          <a:xfrm>
            <a:off x="990600" y="1412840"/>
            <a:ext cx="7142163" cy="2808742"/>
            <a:chOff x="590" y="886"/>
            <a:chExt cx="4739" cy="1696"/>
          </a:xfrm>
        </p:grpSpPr>
        <p:sp>
          <p:nvSpPr>
            <p:cNvPr id="19466" name="Rectangle 24"/>
            <p:cNvSpPr>
              <a:spLocks noChangeArrowheads="1"/>
            </p:cNvSpPr>
            <p:nvPr/>
          </p:nvSpPr>
          <p:spPr bwMode="auto">
            <a:xfrm>
              <a:off x="590" y="886"/>
              <a:ext cx="1270" cy="82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25400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err="1">
                  <a:solidFill>
                    <a:srgbClr val="FFFFFF"/>
                  </a:solidFill>
                  <a:latin typeface="Trebuchet MS" charset="0"/>
                </a:rPr>
                <a:t>Peusahaan</a:t>
              </a:r>
              <a:r>
                <a:rPr lang="en-US" dirty="0">
                  <a:solidFill>
                    <a:srgbClr val="FFFFFF"/>
                  </a:solidFill>
                  <a:latin typeface="Trebuchet MS" charset="0"/>
                </a:rPr>
                <a:t> </a:t>
              </a:r>
              <a:r>
                <a:rPr lang="en-US" dirty="0" err="1">
                  <a:solidFill>
                    <a:srgbClr val="FFFFFF"/>
                  </a:solidFill>
                  <a:latin typeface="Trebuchet MS" charset="0"/>
                </a:rPr>
                <a:t>Melaporkan</a:t>
              </a:r>
              <a:r>
                <a:rPr lang="en-US" dirty="0">
                  <a:solidFill>
                    <a:srgbClr val="FFFFFF"/>
                  </a:solidFill>
                  <a:latin typeface="Trebuchet MS" charset="0"/>
                </a:rPr>
                <a:t> </a:t>
              </a:r>
              <a:r>
                <a:rPr lang="en-US" dirty="0" err="1">
                  <a:solidFill>
                    <a:srgbClr val="FFFFFF"/>
                  </a:solidFill>
                  <a:latin typeface="Trebuchet MS" charset="0"/>
                </a:rPr>
                <a:t>Pembayaran</a:t>
              </a:r>
              <a:endParaRPr lang="en-US" dirty="0">
                <a:solidFill>
                  <a:srgbClr val="FFFFFF"/>
                </a:solidFill>
                <a:latin typeface="Trebuchet MS" charset="0"/>
              </a:endParaRPr>
            </a:p>
          </p:txBody>
        </p:sp>
        <p:sp>
          <p:nvSpPr>
            <p:cNvPr id="19467" name="Rectangle 25"/>
            <p:cNvSpPr>
              <a:spLocks noChangeArrowheads="1"/>
            </p:cNvSpPr>
            <p:nvPr/>
          </p:nvSpPr>
          <p:spPr bwMode="auto">
            <a:xfrm>
              <a:off x="3923" y="886"/>
              <a:ext cx="1406" cy="82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25400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err="1">
                  <a:solidFill>
                    <a:srgbClr val="FFFFFF"/>
                  </a:solidFill>
                  <a:latin typeface="Trebuchet MS" charset="0"/>
                </a:rPr>
                <a:t>Pemerintah</a:t>
              </a:r>
              <a:r>
                <a:rPr lang="en-US" dirty="0">
                  <a:solidFill>
                    <a:srgbClr val="FFFFFF"/>
                  </a:solidFill>
                  <a:latin typeface="Trebuchet MS" charset="0"/>
                </a:rPr>
                <a:t> </a:t>
              </a:r>
              <a:r>
                <a:rPr lang="en-US" dirty="0" err="1">
                  <a:solidFill>
                    <a:srgbClr val="FFFFFF"/>
                  </a:solidFill>
                  <a:latin typeface="Trebuchet MS" charset="0"/>
                </a:rPr>
                <a:t>Melaporkan</a:t>
              </a:r>
              <a:r>
                <a:rPr lang="en-US" dirty="0">
                  <a:solidFill>
                    <a:srgbClr val="FFFFFF"/>
                  </a:solidFill>
                  <a:latin typeface="Trebuchet MS" charset="0"/>
                </a:rPr>
                <a:t> </a:t>
              </a:r>
              <a:r>
                <a:rPr lang="en-US" dirty="0" err="1">
                  <a:solidFill>
                    <a:srgbClr val="FFFFFF"/>
                  </a:solidFill>
                  <a:latin typeface="Trebuchet MS" charset="0"/>
                </a:rPr>
                <a:t>Penerimaan</a:t>
              </a:r>
              <a:endParaRPr lang="en-US" dirty="0">
                <a:solidFill>
                  <a:srgbClr val="FFFFFF"/>
                </a:solidFill>
                <a:latin typeface="Trebuchet MS" charset="0"/>
              </a:endParaRPr>
            </a:p>
          </p:txBody>
        </p:sp>
        <p:sp>
          <p:nvSpPr>
            <p:cNvPr id="19468" name="Arc 27"/>
            <p:cNvSpPr>
              <a:spLocks/>
            </p:cNvSpPr>
            <p:nvPr/>
          </p:nvSpPr>
          <p:spPr bwMode="auto">
            <a:xfrm>
              <a:off x="2018" y="1342"/>
              <a:ext cx="590" cy="45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rgbClr val="008BCA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9469" name="Arc 28"/>
            <p:cNvSpPr>
              <a:spLocks/>
            </p:cNvSpPr>
            <p:nvPr/>
          </p:nvSpPr>
          <p:spPr bwMode="auto">
            <a:xfrm rot="10800000" flipV="1">
              <a:off x="3243" y="1344"/>
              <a:ext cx="590" cy="45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rgbClr val="008BCA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9470" name="Rectangle 29"/>
            <p:cNvSpPr>
              <a:spLocks noChangeArrowheads="1"/>
            </p:cNvSpPr>
            <p:nvPr/>
          </p:nvSpPr>
          <p:spPr bwMode="auto">
            <a:xfrm>
              <a:off x="2336" y="1797"/>
              <a:ext cx="1224" cy="78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25400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err="1">
                  <a:solidFill>
                    <a:srgbClr val="FFFFFF"/>
                  </a:solidFill>
                  <a:latin typeface="Trebuchet MS" charset="0"/>
                </a:rPr>
                <a:t>Rekonsiliasi</a:t>
              </a:r>
              <a:r>
                <a:rPr lang="en-US" dirty="0">
                  <a:solidFill>
                    <a:srgbClr val="FFFFFF"/>
                  </a:solidFill>
                  <a:latin typeface="Trebuchet MS" charset="0"/>
                </a:rPr>
                <a:t> </a:t>
              </a:r>
              <a:r>
                <a:rPr lang="en-US" dirty="0" err="1">
                  <a:solidFill>
                    <a:srgbClr val="FFFFFF"/>
                  </a:solidFill>
                  <a:latin typeface="Trebuchet MS" charset="0"/>
                </a:rPr>
                <a:t>dan</a:t>
              </a:r>
              <a:r>
                <a:rPr lang="en-US" dirty="0">
                  <a:solidFill>
                    <a:srgbClr val="FFFFFF"/>
                  </a:solidFill>
                  <a:latin typeface="Trebuchet MS" charset="0"/>
                </a:rPr>
                <a:t> </a:t>
              </a:r>
              <a:r>
                <a:rPr lang="en-US" dirty="0" err="1">
                  <a:solidFill>
                    <a:srgbClr val="FFFFFF"/>
                  </a:solidFill>
                  <a:latin typeface="Trebuchet MS" charset="0"/>
                </a:rPr>
                <a:t>Verifikasi</a:t>
              </a:r>
              <a:r>
                <a:rPr lang="en-US" dirty="0">
                  <a:solidFill>
                    <a:srgbClr val="FFFFFF"/>
                  </a:solidFill>
                  <a:latin typeface="Trebuchet MS" charset="0"/>
                </a:rPr>
                <a:t> </a:t>
              </a:r>
              <a:r>
                <a:rPr lang="en-US" dirty="0" err="1">
                  <a:solidFill>
                    <a:srgbClr val="FFFFFF"/>
                  </a:solidFill>
                  <a:latin typeface="Trebuchet MS" charset="0"/>
                </a:rPr>
                <a:t>Independen</a:t>
              </a:r>
              <a:r>
                <a:rPr lang="en-US" dirty="0">
                  <a:solidFill>
                    <a:srgbClr val="FFFFFF"/>
                  </a:solidFill>
                  <a:latin typeface="Trebuchet MS" charset="0"/>
                </a:rPr>
                <a:t> </a:t>
              </a:r>
              <a:r>
                <a:rPr lang="en-US" dirty="0" err="1">
                  <a:solidFill>
                    <a:srgbClr val="FFFFFF"/>
                  </a:solidFill>
                  <a:latin typeface="Trebuchet MS" charset="0"/>
                </a:rPr>
                <a:t>Penerimaan</a:t>
              </a:r>
              <a:r>
                <a:rPr lang="en-US" dirty="0">
                  <a:solidFill>
                    <a:srgbClr val="FFFFFF"/>
                  </a:solidFill>
                  <a:latin typeface="Trebuchet MS" charset="0"/>
                </a:rPr>
                <a:t> </a:t>
              </a:r>
              <a:r>
                <a:rPr lang="en-US" dirty="0" err="1">
                  <a:solidFill>
                    <a:srgbClr val="FFFFFF"/>
                  </a:solidFill>
                  <a:latin typeface="Trebuchet MS" charset="0"/>
                </a:rPr>
                <a:t>Pajak</a:t>
              </a:r>
              <a:r>
                <a:rPr lang="en-US" dirty="0">
                  <a:solidFill>
                    <a:srgbClr val="FFFFFF"/>
                  </a:solidFill>
                  <a:latin typeface="Trebuchet MS" charset="0"/>
                </a:rPr>
                <a:t> &amp; </a:t>
              </a:r>
              <a:r>
                <a:rPr lang="en-US" dirty="0" err="1">
                  <a:solidFill>
                    <a:srgbClr val="FFFFFF"/>
                  </a:solidFill>
                  <a:latin typeface="Trebuchet MS" charset="0"/>
                </a:rPr>
                <a:t>Royalti</a:t>
              </a:r>
              <a:endParaRPr lang="en-US" dirty="0">
                <a:solidFill>
                  <a:srgbClr val="FFFFFF"/>
                </a:solidFill>
                <a:latin typeface="Trebuchet MS" charset="0"/>
              </a:endParaRPr>
            </a:p>
          </p:txBody>
        </p:sp>
      </p:grpSp>
      <p:sp>
        <p:nvSpPr>
          <p:cNvPr id="19462" name="Oval 28"/>
          <p:cNvSpPr>
            <a:spLocks noChangeArrowheads="1"/>
          </p:cNvSpPr>
          <p:nvPr/>
        </p:nvSpPr>
        <p:spPr bwMode="auto">
          <a:xfrm>
            <a:off x="3265488" y="4725145"/>
            <a:ext cx="2306637" cy="1152128"/>
          </a:xfrm>
          <a:prstGeom prst="ellipse">
            <a:avLst/>
          </a:prstGeom>
          <a:solidFill>
            <a:srgbClr val="008BCA"/>
          </a:solidFill>
          <a:ln w="190500">
            <a:noFill/>
            <a:round/>
            <a:headEnd/>
            <a:tailEnd/>
          </a:ln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</a:pPr>
            <a:endParaRPr lang="nb-NO" sz="3600">
              <a:solidFill>
                <a:prstClr val="black"/>
              </a:solidFill>
              <a:latin typeface="Frutiger LT 57 Cn" pitchFamily="1" charset="0"/>
            </a:endParaRPr>
          </a:p>
        </p:txBody>
      </p:sp>
      <p:sp>
        <p:nvSpPr>
          <p:cNvPr id="19463" name="Rectangle 26"/>
          <p:cNvSpPr>
            <a:spLocks noChangeArrowheads="1"/>
          </p:cNvSpPr>
          <p:nvPr/>
        </p:nvSpPr>
        <p:spPr bwMode="auto">
          <a:xfrm>
            <a:off x="3265488" y="4653137"/>
            <a:ext cx="2306637" cy="122413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solidFill>
                  <a:srgbClr val="FFFFFF"/>
                </a:solidFill>
                <a:latin typeface="Trebuchet MS" charset="0"/>
              </a:rPr>
              <a:t>Pengawasan</a:t>
            </a:r>
            <a:r>
              <a:rPr lang="en-US" dirty="0">
                <a:solidFill>
                  <a:srgbClr val="FFFFFF"/>
                </a:solidFill>
                <a:latin typeface="Trebuchet MS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rebuchet MS" charset="0"/>
              </a:rPr>
              <a:t>oleh</a:t>
            </a:r>
            <a:r>
              <a:rPr lang="en-US" dirty="0">
                <a:solidFill>
                  <a:srgbClr val="FFFFFF"/>
                </a:solidFill>
                <a:latin typeface="Trebuchet MS" charset="0"/>
              </a:rPr>
              <a:t/>
            </a:r>
            <a:br>
              <a:rPr lang="en-US" dirty="0">
                <a:solidFill>
                  <a:srgbClr val="FFFFFF"/>
                </a:solidFill>
                <a:latin typeface="Trebuchet MS" charset="0"/>
              </a:rPr>
            </a:br>
            <a:r>
              <a:rPr lang="en-US" i="1" dirty="0">
                <a:solidFill>
                  <a:srgbClr val="FFFFFF"/>
                </a:solidFill>
                <a:latin typeface="Trebuchet MS" charset="0"/>
              </a:rPr>
              <a:t>Multi-Stakeholder Group</a:t>
            </a:r>
          </a:p>
        </p:txBody>
      </p:sp>
      <p:sp>
        <p:nvSpPr>
          <p:cNvPr id="19464" name="Rectangle 30"/>
          <p:cNvSpPr>
            <a:spLocks noChangeArrowheads="1"/>
          </p:cNvSpPr>
          <p:nvPr/>
        </p:nvSpPr>
        <p:spPr bwMode="auto">
          <a:xfrm>
            <a:off x="1691680" y="260648"/>
            <a:ext cx="5040560" cy="1008112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b-NO" sz="3200" dirty="0">
                <a:solidFill>
                  <a:srgbClr val="EEECE1"/>
                </a:solidFill>
                <a:latin typeface="Calibri"/>
              </a:rPr>
              <a:t>Mekanisme Penerapan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b-NO" sz="3200" dirty="0">
                <a:solidFill>
                  <a:srgbClr val="EEECE1"/>
                </a:solidFill>
                <a:latin typeface="Calibri"/>
              </a:rPr>
              <a:t>EITI </a:t>
            </a:r>
            <a:r>
              <a:rPr lang="id-ID" sz="3200" dirty="0" smtClean="0">
                <a:solidFill>
                  <a:srgbClr val="EEECE1"/>
                </a:solidFill>
                <a:latin typeface="Calibri"/>
              </a:rPr>
              <a:t> </a:t>
            </a:r>
            <a:endParaRPr lang="nb-NO" sz="3200" dirty="0">
              <a:solidFill>
                <a:srgbClr val="EEECE1"/>
              </a:solidFill>
              <a:latin typeface="Calibri"/>
            </a:endParaRPr>
          </a:p>
        </p:txBody>
      </p:sp>
      <p:sp>
        <p:nvSpPr>
          <p:cNvPr id="2" name="Up Arrow 1"/>
          <p:cNvSpPr/>
          <p:nvPr/>
        </p:nvSpPr>
        <p:spPr>
          <a:xfrm>
            <a:off x="4341761" y="4221582"/>
            <a:ext cx="384299" cy="503563"/>
          </a:xfrm>
          <a:prstGeom prst="upArrow">
            <a:avLst/>
          </a:prstGeom>
          <a:solidFill>
            <a:srgbClr val="00206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d-ID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58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  <a:solidFill>
            <a:schemeClr val="tx2">
              <a:lumMod val="10000"/>
            </a:schemeClr>
          </a:solidFill>
        </p:spPr>
        <p:txBody>
          <a:bodyPr/>
          <a:lstStyle/>
          <a:p>
            <a:r>
              <a:rPr lang="en-US" sz="4000" b="1" dirty="0" smtClean="0"/>
              <a:t>Item yang </a:t>
            </a:r>
            <a:r>
              <a:rPr lang="en-US" sz="4000" b="1" dirty="0" err="1" smtClean="0"/>
              <a:t>dilaporkan</a:t>
            </a:r>
            <a:endParaRPr lang="en-GB" sz="4000" b="1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1087028"/>
              </p:ext>
            </p:extLst>
          </p:nvPr>
        </p:nvGraphicFramePr>
        <p:xfrm>
          <a:off x="285720" y="1857364"/>
          <a:ext cx="8572560" cy="4571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217"/>
                <a:gridCol w="3033283"/>
                <a:gridCol w="617312"/>
                <a:gridCol w="4427748"/>
              </a:tblGrid>
              <a:tr h="415636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101600" marR="101600" marT="52754" marB="52754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Rekonsiliasi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101600" marR="101600" marT="52754" marB="52754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101600" marR="101600" marT="52754" marB="52754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Non </a:t>
                      </a:r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Rekonsiliasi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101600" marR="101600" marT="52754" marB="52754">
                    <a:solidFill>
                      <a:srgbClr val="00B0F0"/>
                    </a:solidFill>
                  </a:tcPr>
                </a:tc>
              </a:tr>
              <a:tr h="41563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1.</a:t>
                      </a:r>
                      <a:endParaRPr lang="en-US" sz="1800" dirty="0"/>
                    </a:p>
                  </a:txBody>
                  <a:tcPr marL="101600" marR="101600" marT="52754" marB="52754"/>
                </a:tc>
                <a:tc>
                  <a:txBody>
                    <a:bodyPr/>
                    <a:lstStyle/>
                    <a:p>
                      <a:r>
                        <a:rPr lang="en-US" sz="1800" b="1" dirty="0" err="1" smtClean="0"/>
                        <a:t>Royalti</a:t>
                      </a:r>
                      <a:endParaRPr lang="en-US" sz="1800" b="1" dirty="0"/>
                    </a:p>
                  </a:txBody>
                  <a:tcPr marL="101600" marR="101600" marT="52754" marB="52754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1.</a:t>
                      </a:r>
                      <a:endParaRPr lang="en-US" sz="1800" dirty="0"/>
                    </a:p>
                  </a:txBody>
                  <a:tcPr marL="101600" marR="101600" marT="52754" marB="52754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PPh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Pasal</a:t>
                      </a:r>
                      <a:r>
                        <a:rPr lang="en-US" sz="1800" dirty="0" smtClean="0"/>
                        <a:t> 26</a:t>
                      </a:r>
                      <a:endParaRPr lang="en-US" sz="1800" dirty="0"/>
                    </a:p>
                  </a:txBody>
                  <a:tcPr marL="101600" marR="101600" marT="52754" marB="52754"/>
                </a:tc>
              </a:tr>
              <a:tr h="41563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2.</a:t>
                      </a:r>
                      <a:endParaRPr lang="en-US" sz="1800" dirty="0"/>
                    </a:p>
                  </a:txBody>
                  <a:tcPr marL="101600" marR="101600" marT="52754" marB="5275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/>
                        <a:t>Iuran</a:t>
                      </a:r>
                      <a:r>
                        <a:rPr lang="en-US" sz="1800" b="1" dirty="0" smtClean="0"/>
                        <a:t> </a:t>
                      </a:r>
                      <a:r>
                        <a:rPr lang="en-US" sz="1800" b="1" dirty="0" err="1" smtClean="0"/>
                        <a:t>Tetap</a:t>
                      </a:r>
                      <a:r>
                        <a:rPr lang="en-US" sz="1800" b="1" dirty="0" smtClean="0"/>
                        <a:t> (Land-rent)</a:t>
                      </a:r>
                      <a:endParaRPr lang="en-US" sz="1800" b="1" dirty="0"/>
                    </a:p>
                  </a:txBody>
                  <a:tcPr marL="101600" marR="101600" marT="52754" marB="52754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2.</a:t>
                      </a:r>
                      <a:endParaRPr lang="en-US" sz="1800" dirty="0"/>
                    </a:p>
                  </a:txBody>
                  <a:tcPr marL="101600" marR="101600" marT="52754" marB="52754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PPh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Pasal</a:t>
                      </a:r>
                      <a:r>
                        <a:rPr lang="en-US" sz="1800" dirty="0" smtClean="0"/>
                        <a:t> 4 (2), 15, </a:t>
                      </a:r>
                      <a:r>
                        <a:rPr lang="en-US" sz="1800" dirty="0" err="1" smtClean="0"/>
                        <a:t>dan</a:t>
                      </a:r>
                      <a:r>
                        <a:rPr lang="en-US" sz="1800" dirty="0" smtClean="0"/>
                        <a:t> 23</a:t>
                      </a:r>
                      <a:endParaRPr lang="en-US" sz="1800" dirty="0"/>
                    </a:p>
                  </a:txBody>
                  <a:tcPr marL="101600" marR="101600" marT="52754" marB="52754"/>
                </a:tc>
              </a:tr>
              <a:tr h="41563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3.</a:t>
                      </a:r>
                      <a:endParaRPr lang="en-US" sz="1800" dirty="0"/>
                    </a:p>
                  </a:txBody>
                  <a:tcPr marL="101600" marR="101600" marT="52754" marB="52754"/>
                </a:tc>
                <a:tc>
                  <a:txBody>
                    <a:bodyPr/>
                    <a:lstStyle/>
                    <a:p>
                      <a:r>
                        <a:rPr lang="en-US" sz="1800" b="1" dirty="0" err="1" smtClean="0"/>
                        <a:t>PPh</a:t>
                      </a:r>
                      <a:r>
                        <a:rPr lang="en-US" sz="1800" b="1" dirty="0" smtClean="0"/>
                        <a:t> </a:t>
                      </a:r>
                      <a:r>
                        <a:rPr lang="en-US" sz="1800" b="1" dirty="0" err="1" smtClean="0"/>
                        <a:t>Badan</a:t>
                      </a:r>
                      <a:endParaRPr lang="en-US" sz="1800" b="1" dirty="0"/>
                    </a:p>
                  </a:txBody>
                  <a:tcPr marL="101600" marR="101600" marT="52754" marB="5275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3.</a:t>
                      </a:r>
                      <a:endParaRPr lang="en-US" sz="1800" dirty="0"/>
                    </a:p>
                  </a:txBody>
                  <a:tcPr marL="101600" marR="101600" marT="52754" marB="52754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PPh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Pasal</a:t>
                      </a:r>
                      <a:r>
                        <a:rPr lang="en-US" sz="1800" dirty="0" smtClean="0"/>
                        <a:t> 21</a:t>
                      </a:r>
                      <a:endParaRPr lang="en-US" sz="1800" dirty="0"/>
                    </a:p>
                  </a:txBody>
                  <a:tcPr marL="101600" marR="101600" marT="52754" marB="52754"/>
                </a:tc>
              </a:tr>
              <a:tr h="41563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4.</a:t>
                      </a:r>
                      <a:endParaRPr lang="en-US" sz="1800" dirty="0"/>
                    </a:p>
                  </a:txBody>
                  <a:tcPr marL="101600" marR="101600" marT="52754" marB="52754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PBB</a:t>
                      </a:r>
                      <a:endParaRPr lang="en-US" sz="1800" b="1" dirty="0"/>
                    </a:p>
                  </a:txBody>
                  <a:tcPr marL="101600" marR="101600" marT="52754" marB="5275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4.</a:t>
                      </a:r>
                      <a:endParaRPr lang="en-US" sz="1800" dirty="0"/>
                    </a:p>
                  </a:txBody>
                  <a:tcPr marL="101600" marR="101600" marT="52754" marB="5275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PPN (yang </a:t>
                      </a:r>
                      <a:r>
                        <a:rPr lang="en-US" sz="1800" dirty="0" err="1" smtClean="0"/>
                        <a:t>tidak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dikreditkan</a:t>
                      </a:r>
                      <a:r>
                        <a:rPr lang="en-US" sz="1800" dirty="0" smtClean="0"/>
                        <a:t>)</a:t>
                      </a:r>
                      <a:endParaRPr lang="en-US" sz="1800" dirty="0"/>
                    </a:p>
                  </a:txBody>
                  <a:tcPr marL="101600" marR="101600" marT="52754" marB="52754"/>
                </a:tc>
              </a:tr>
              <a:tr h="41563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5.</a:t>
                      </a:r>
                      <a:endParaRPr lang="en-US" sz="1800" dirty="0"/>
                    </a:p>
                  </a:txBody>
                  <a:tcPr marL="101600" marR="101600" marT="52754" marB="52754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Dividend</a:t>
                      </a:r>
                      <a:endParaRPr lang="en-US" sz="1800" b="1" dirty="0"/>
                    </a:p>
                  </a:txBody>
                  <a:tcPr marL="101600" marR="101600" marT="52754" marB="5275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5.</a:t>
                      </a:r>
                      <a:endParaRPr lang="en-US" sz="1800" dirty="0"/>
                    </a:p>
                  </a:txBody>
                  <a:tcPr marL="101600" marR="101600" marT="52754" marB="5275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BM </a:t>
                      </a:r>
                      <a:r>
                        <a:rPr lang="en-US" sz="1800" dirty="0" err="1" smtClean="0"/>
                        <a:t>dan</a:t>
                      </a:r>
                      <a:r>
                        <a:rPr lang="en-US" sz="1800" dirty="0" smtClean="0"/>
                        <a:t> BM </a:t>
                      </a:r>
                      <a:r>
                        <a:rPr lang="en-US" sz="1800" dirty="0" err="1" smtClean="0"/>
                        <a:t>Tambahan</a:t>
                      </a:r>
                      <a:endParaRPr lang="en-US" sz="1800" dirty="0" smtClean="0"/>
                    </a:p>
                  </a:txBody>
                  <a:tcPr marL="101600" marR="101600" marT="52754" marB="52754"/>
                </a:tc>
              </a:tr>
              <a:tr h="415636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01600" marR="101600" marT="52754" marB="52754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01600" marR="101600" marT="52754" marB="5275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6.</a:t>
                      </a:r>
                      <a:endParaRPr lang="en-US" sz="1800" dirty="0"/>
                    </a:p>
                  </a:txBody>
                  <a:tcPr marL="101600" marR="101600" marT="52754" marB="5275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/>
                        <a:t>Pajak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Tidak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Langsung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Lainnya</a:t>
                      </a:r>
                      <a:endParaRPr lang="en-US" sz="1800" dirty="0"/>
                    </a:p>
                  </a:txBody>
                  <a:tcPr marL="101600" marR="101600" marT="52754" marB="52754"/>
                </a:tc>
              </a:tr>
              <a:tr h="415636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01600" marR="101600" marT="52754" marB="52754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01600" marR="101600" marT="52754" marB="5275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7.</a:t>
                      </a:r>
                      <a:endParaRPr lang="en-US" sz="1800" dirty="0"/>
                    </a:p>
                  </a:txBody>
                  <a:tcPr marL="101600" marR="101600" marT="52754" marB="5275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PNBP </a:t>
                      </a:r>
                      <a:r>
                        <a:rPr lang="en-US" sz="1800" dirty="0" err="1" smtClean="0"/>
                        <a:t>Kehutanan</a:t>
                      </a:r>
                      <a:endParaRPr lang="en-US" sz="1800" dirty="0"/>
                    </a:p>
                  </a:txBody>
                  <a:tcPr marL="101600" marR="101600" marT="52754" marB="52754"/>
                </a:tc>
              </a:tr>
              <a:tr h="415636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01600" marR="101600" marT="52754" marB="52754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01600" marR="101600" marT="52754" marB="5275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8.</a:t>
                      </a:r>
                      <a:endParaRPr lang="en-US" sz="1800" dirty="0"/>
                    </a:p>
                  </a:txBody>
                  <a:tcPr marL="101600" marR="101600" marT="52754" marB="5275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PNBP </a:t>
                      </a:r>
                      <a:r>
                        <a:rPr lang="en-US" sz="1800" dirty="0" err="1" smtClean="0"/>
                        <a:t>Lainnya</a:t>
                      </a:r>
                      <a:endParaRPr lang="en-US" sz="1800" dirty="0"/>
                    </a:p>
                  </a:txBody>
                  <a:tcPr marL="101600" marR="101600" marT="52754" marB="52754"/>
                </a:tc>
              </a:tr>
              <a:tr h="415636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01600" marR="101600" marT="52754" marB="52754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01600" marR="101600" marT="52754" marB="5275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9.</a:t>
                      </a:r>
                      <a:endParaRPr lang="en-US" sz="1800" dirty="0"/>
                    </a:p>
                  </a:txBody>
                  <a:tcPr marL="101600" marR="101600" marT="52754" marB="52754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Pajak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dan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Retribusi</a:t>
                      </a:r>
                      <a:r>
                        <a:rPr lang="en-US" sz="1800" dirty="0" smtClean="0"/>
                        <a:t> Daerah</a:t>
                      </a:r>
                      <a:endParaRPr lang="en-US" sz="1800" dirty="0"/>
                    </a:p>
                  </a:txBody>
                  <a:tcPr marL="101600" marR="101600" marT="52754" marB="52754"/>
                </a:tc>
              </a:tr>
              <a:tr h="415636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01600" marR="101600" marT="52754" marB="52754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01600" marR="101600" marT="52754" marB="5275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10.</a:t>
                      </a:r>
                      <a:endParaRPr lang="en-US" sz="1800" dirty="0"/>
                    </a:p>
                  </a:txBody>
                  <a:tcPr marL="101600" marR="101600" marT="52754" marB="52754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Penerimaan</a:t>
                      </a:r>
                      <a:r>
                        <a:rPr lang="en-US" sz="1800" dirty="0" smtClean="0"/>
                        <a:t> Daerah </a:t>
                      </a:r>
                      <a:r>
                        <a:rPr lang="en-US" sz="1800" dirty="0" err="1" smtClean="0"/>
                        <a:t>Lainnya</a:t>
                      </a:r>
                      <a:endParaRPr lang="en-US" sz="1800" dirty="0"/>
                    </a:p>
                  </a:txBody>
                  <a:tcPr marL="101600" marR="101600" marT="52754" marB="5275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8107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en-US" sz="3000" dirty="0" smtClean="0"/>
              <a:t>36 </a:t>
            </a:r>
            <a:r>
              <a:rPr lang="id-ID" sz="3000" dirty="0" smtClean="0"/>
              <a:t>negara yang mengimplementasikan </a:t>
            </a:r>
            <a:r>
              <a:rPr lang="en-US" sz="3000" dirty="0" smtClean="0"/>
              <a:t>EITI</a:t>
            </a:r>
            <a:r>
              <a:rPr lang="id-ID" sz="3000" dirty="0" smtClean="0"/>
              <a:t> </a:t>
            </a:r>
            <a:r>
              <a:rPr lang="en-US" sz="3000" dirty="0" smtClean="0"/>
              <a:t>.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en-NZ" sz="2400" b="1" dirty="0" err="1" smtClean="0"/>
              <a:t>Afri</a:t>
            </a:r>
            <a:r>
              <a:rPr lang="id-ID" sz="2400" b="1" dirty="0" smtClean="0"/>
              <a:t>k</a:t>
            </a:r>
            <a:r>
              <a:rPr lang="en-NZ" sz="2400" b="1" dirty="0" smtClean="0"/>
              <a:t>a</a:t>
            </a:r>
            <a:r>
              <a:rPr lang="en-NZ" sz="2400" dirty="0" smtClean="0"/>
              <a:t>:  Burkina Faso, Cameroon, </a:t>
            </a:r>
            <a:r>
              <a:rPr lang="en-NZ" sz="2400" dirty="0" smtClean="0">
                <a:solidFill>
                  <a:srgbClr val="FFC000"/>
                </a:solidFill>
              </a:rPr>
              <a:t>Central African Republic</a:t>
            </a:r>
            <a:r>
              <a:rPr lang="en-NZ" sz="2400" dirty="0" smtClean="0"/>
              <a:t>, Chad, Congo, DRC, Cote d’Ivoire, Gabon, </a:t>
            </a:r>
            <a:r>
              <a:rPr lang="en-NZ" sz="2400" dirty="0" smtClean="0">
                <a:solidFill>
                  <a:srgbClr val="FFC000"/>
                </a:solidFill>
              </a:rPr>
              <a:t>Ghana</a:t>
            </a:r>
            <a:r>
              <a:rPr lang="en-NZ" sz="2400" dirty="0" smtClean="0"/>
              <a:t>, Guinea, </a:t>
            </a:r>
            <a:r>
              <a:rPr lang="en-NZ" sz="2400" dirty="0" smtClean="0">
                <a:solidFill>
                  <a:srgbClr val="FFC000"/>
                </a:solidFill>
              </a:rPr>
              <a:t>Liberia</a:t>
            </a:r>
            <a:r>
              <a:rPr lang="en-NZ" sz="2400" dirty="0" smtClean="0"/>
              <a:t>, Madagascar, </a:t>
            </a:r>
            <a:r>
              <a:rPr lang="en-NZ" sz="2400" dirty="0" smtClean="0">
                <a:solidFill>
                  <a:srgbClr val="FFC000"/>
                </a:solidFill>
              </a:rPr>
              <a:t>Mali, Mauritania</a:t>
            </a:r>
            <a:r>
              <a:rPr lang="en-NZ" sz="2400" dirty="0" smtClean="0"/>
              <a:t>, Mozambique, Niger, </a:t>
            </a:r>
            <a:r>
              <a:rPr lang="en-NZ" sz="2400" dirty="0" smtClean="0">
                <a:solidFill>
                  <a:srgbClr val="FFC000"/>
                </a:solidFill>
              </a:rPr>
              <a:t>Nigeria</a:t>
            </a:r>
            <a:r>
              <a:rPr lang="en-NZ" sz="2400" dirty="0" smtClean="0"/>
              <a:t>, Sierra Leone, Tanzania, Togo, Zambia </a:t>
            </a:r>
            <a:endParaRPr lang="en-US" sz="2400" dirty="0" smtClean="0"/>
          </a:p>
          <a:p>
            <a:r>
              <a:rPr lang="id-ID" sz="2400" b="1" dirty="0" smtClean="0"/>
              <a:t> </a:t>
            </a:r>
            <a:r>
              <a:rPr lang="en-NZ" sz="2400" b="1" dirty="0" smtClean="0"/>
              <a:t>Asia</a:t>
            </a:r>
            <a:r>
              <a:rPr lang="id-ID" sz="2400" b="1" dirty="0" smtClean="0"/>
              <a:t> Tengah</a:t>
            </a:r>
            <a:r>
              <a:rPr lang="en-NZ" sz="2400" dirty="0" smtClean="0"/>
              <a:t>:  Afghanistan, </a:t>
            </a:r>
            <a:r>
              <a:rPr lang="en-NZ" sz="2400" dirty="0" smtClean="0">
                <a:solidFill>
                  <a:srgbClr val="FFC000"/>
                </a:solidFill>
              </a:rPr>
              <a:t>Azerbaijan</a:t>
            </a:r>
            <a:r>
              <a:rPr lang="en-NZ" sz="2400" dirty="0" smtClean="0"/>
              <a:t>, Kazakhstan, </a:t>
            </a:r>
            <a:r>
              <a:rPr lang="en-NZ" sz="2400" dirty="0" smtClean="0">
                <a:solidFill>
                  <a:srgbClr val="FFC000"/>
                </a:solidFill>
              </a:rPr>
              <a:t>Kyrgyz </a:t>
            </a:r>
            <a:r>
              <a:rPr lang="en-NZ" sz="2400" dirty="0" smtClean="0"/>
              <a:t>Republic</a:t>
            </a:r>
            <a:endParaRPr lang="en-US" sz="2400" dirty="0" smtClean="0"/>
          </a:p>
          <a:p>
            <a:r>
              <a:rPr lang="id-ID" sz="2400" b="1" dirty="0" smtClean="0"/>
              <a:t> </a:t>
            </a:r>
            <a:r>
              <a:rPr lang="en-NZ" sz="2400" b="1" dirty="0" smtClean="0"/>
              <a:t>Asia </a:t>
            </a:r>
            <a:r>
              <a:rPr lang="id-ID" sz="2400" b="1" dirty="0" smtClean="0"/>
              <a:t>Timur dan </a:t>
            </a:r>
            <a:r>
              <a:rPr lang="en-NZ" sz="2400" b="1" dirty="0" smtClean="0"/>
              <a:t>Pa</a:t>
            </a:r>
            <a:r>
              <a:rPr lang="id-ID" sz="2400" b="1" dirty="0" smtClean="0"/>
              <a:t>s</a:t>
            </a:r>
            <a:r>
              <a:rPr lang="en-NZ" sz="2400" b="1" dirty="0" err="1" smtClean="0"/>
              <a:t>ifi</a:t>
            </a:r>
            <a:r>
              <a:rPr lang="id-ID" sz="2400" b="1" dirty="0" smtClean="0"/>
              <a:t>k</a:t>
            </a:r>
            <a:r>
              <a:rPr lang="en-NZ" sz="2400" dirty="0" smtClean="0"/>
              <a:t>:  </a:t>
            </a:r>
            <a:r>
              <a:rPr lang="en-NZ" sz="2400" dirty="0" smtClean="0">
                <a:solidFill>
                  <a:srgbClr val="FF0000"/>
                </a:solidFill>
              </a:rPr>
              <a:t>Indonesia</a:t>
            </a:r>
            <a:r>
              <a:rPr lang="en-NZ" sz="2400" dirty="0" smtClean="0"/>
              <a:t>, </a:t>
            </a:r>
            <a:r>
              <a:rPr lang="en-NZ" sz="2400" dirty="0" smtClean="0">
                <a:solidFill>
                  <a:srgbClr val="FFC000"/>
                </a:solidFill>
              </a:rPr>
              <a:t>Mongolia</a:t>
            </a:r>
            <a:r>
              <a:rPr lang="en-NZ" sz="2400" dirty="0" smtClean="0"/>
              <a:t>, Solomon Islands, </a:t>
            </a:r>
            <a:r>
              <a:rPr lang="en-NZ" sz="2400" dirty="0" smtClean="0">
                <a:solidFill>
                  <a:srgbClr val="FFC000"/>
                </a:solidFill>
              </a:rPr>
              <a:t>Timor-Leste</a:t>
            </a:r>
            <a:endParaRPr lang="en-US" sz="2400" dirty="0" smtClean="0">
              <a:solidFill>
                <a:srgbClr val="FFC000"/>
              </a:solidFill>
            </a:endParaRPr>
          </a:p>
          <a:p>
            <a:r>
              <a:rPr lang="en-NZ" sz="2400" b="1" dirty="0" err="1" smtClean="0"/>
              <a:t>Erop</a:t>
            </a:r>
            <a:r>
              <a:rPr lang="id-ID" sz="2400" b="1" dirty="0" smtClean="0"/>
              <a:t>a</a:t>
            </a:r>
            <a:r>
              <a:rPr lang="en-NZ" sz="2400" b="1" dirty="0" smtClean="0"/>
              <a:t>:</a:t>
            </a:r>
            <a:r>
              <a:rPr lang="en-NZ" sz="2400" dirty="0" smtClean="0"/>
              <a:t>  Albania, </a:t>
            </a:r>
            <a:r>
              <a:rPr lang="en-NZ" sz="2400" dirty="0" smtClean="0">
                <a:solidFill>
                  <a:srgbClr val="FFC000"/>
                </a:solidFill>
              </a:rPr>
              <a:t>Norway</a:t>
            </a:r>
            <a:endParaRPr lang="en-US" sz="2400" dirty="0" smtClean="0">
              <a:solidFill>
                <a:srgbClr val="FFC000"/>
              </a:solidFill>
            </a:endParaRPr>
          </a:p>
          <a:p>
            <a:r>
              <a:rPr lang="en-NZ" sz="2400" b="1" dirty="0" smtClean="0"/>
              <a:t>America</a:t>
            </a:r>
            <a:r>
              <a:rPr lang="id-ID" sz="2400" b="1" dirty="0" smtClean="0"/>
              <a:t> </a:t>
            </a:r>
            <a:r>
              <a:rPr lang="en-NZ" sz="2400" b="1" dirty="0"/>
              <a:t>Latin </a:t>
            </a:r>
            <a:r>
              <a:rPr lang="en-NZ" sz="2400" dirty="0" smtClean="0"/>
              <a:t>:  Guatemala, Trinidad and Tobago, </a:t>
            </a:r>
            <a:r>
              <a:rPr lang="en-NZ" sz="2400" dirty="0" smtClean="0">
                <a:solidFill>
                  <a:srgbClr val="FFC000"/>
                </a:solidFill>
              </a:rPr>
              <a:t>Peru</a:t>
            </a:r>
            <a:endParaRPr lang="en-US" sz="2400" dirty="0" smtClean="0">
              <a:solidFill>
                <a:srgbClr val="FFC000"/>
              </a:solidFill>
            </a:endParaRPr>
          </a:p>
          <a:p>
            <a:r>
              <a:rPr lang="id-ID" sz="2400" b="1" dirty="0" smtClean="0"/>
              <a:t>Timur Tengah</a:t>
            </a:r>
            <a:r>
              <a:rPr lang="en-NZ" sz="2400" dirty="0" smtClean="0"/>
              <a:t>:  Iraq, </a:t>
            </a:r>
            <a:r>
              <a:rPr lang="en-NZ" sz="2400" dirty="0" smtClean="0">
                <a:solidFill>
                  <a:srgbClr val="FFC000"/>
                </a:solidFill>
              </a:rPr>
              <a:t>Y</a:t>
            </a:r>
            <a:r>
              <a:rPr lang="id-ID" sz="2400" dirty="0" smtClean="0">
                <a:solidFill>
                  <a:srgbClr val="FFC000"/>
                </a:solidFill>
              </a:rPr>
              <a:t>a</a:t>
            </a:r>
            <a:r>
              <a:rPr lang="en-NZ" sz="2400" dirty="0" smtClean="0">
                <a:solidFill>
                  <a:srgbClr val="FFC000"/>
                </a:solidFill>
              </a:rPr>
              <a:t>m</a:t>
            </a:r>
            <a:r>
              <a:rPr lang="id-ID" sz="2400" dirty="0" smtClean="0">
                <a:solidFill>
                  <a:srgbClr val="FFC000"/>
                </a:solidFill>
              </a:rPr>
              <a:t>a</a:t>
            </a:r>
            <a:r>
              <a:rPr lang="en-NZ" sz="2400" dirty="0" smtClean="0">
                <a:solidFill>
                  <a:srgbClr val="FFC000"/>
                </a:solidFill>
              </a:rPr>
              <a:t>n</a:t>
            </a:r>
            <a:endParaRPr lang="en-US" sz="2400" dirty="0" smtClean="0">
              <a:solidFill>
                <a:srgbClr val="FFC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solidFill>
                <a:prstClr val="white">
                  <a:tint val="75000"/>
                </a:prstClr>
              </a:solidFill>
            </a:endParaRPr>
          </a:p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6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107504" y="1836241"/>
            <a:ext cx="8856984" cy="3608984"/>
            <a:chOff x="0" y="1008"/>
            <a:chExt cx="5760" cy="1296"/>
          </a:xfrm>
        </p:grpSpPr>
        <p:sp>
          <p:nvSpPr>
            <p:cNvPr id="2054" name="Rectangle 3"/>
            <p:cNvSpPr>
              <a:spLocks noChangeArrowheads="1"/>
            </p:cNvSpPr>
            <p:nvPr/>
          </p:nvSpPr>
          <p:spPr bwMode="auto">
            <a:xfrm>
              <a:off x="4704" y="1008"/>
              <a:ext cx="576" cy="1296"/>
            </a:xfrm>
            <a:prstGeom prst="rect">
              <a:avLst/>
            </a:prstGeom>
            <a:solidFill>
              <a:srgbClr val="BFE9F5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055" name="Rectangle 4"/>
            <p:cNvSpPr>
              <a:spLocks noChangeArrowheads="1"/>
            </p:cNvSpPr>
            <p:nvPr/>
          </p:nvSpPr>
          <p:spPr bwMode="auto">
            <a:xfrm>
              <a:off x="528" y="1008"/>
              <a:ext cx="4512" cy="1296"/>
            </a:xfrm>
            <a:prstGeom prst="rect">
              <a:avLst/>
            </a:prstGeom>
            <a:solidFill>
              <a:srgbClr val="0050AA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id-ID" dirty="0" smtClean="0"/>
                <a:t> </a:t>
              </a:r>
              <a:endParaRPr lang="id-ID" dirty="0"/>
            </a:p>
          </p:txBody>
        </p:sp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5088" y="1008"/>
              <a:ext cx="96" cy="1296"/>
            </a:xfrm>
            <a:prstGeom prst="rect">
              <a:avLst/>
            </a:prstGeom>
            <a:solidFill>
              <a:srgbClr val="0050AA">
                <a:alpha val="5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432" y="1008"/>
              <a:ext cx="144" cy="1296"/>
            </a:xfrm>
            <a:prstGeom prst="rect">
              <a:avLst/>
            </a:prstGeom>
            <a:solidFill>
              <a:srgbClr val="009DD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0" y="1008"/>
              <a:ext cx="384" cy="129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5328" y="1008"/>
              <a:ext cx="432" cy="1296"/>
            </a:xfrm>
            <a:prstGeom prst="rect">
              <a:avLst/>
            </a:prstGeom>
            <a:solidFill>
              <a:srgbClr val="009DD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528" y="1121"/>
              <a:ext cx="4512" cy="10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indent="365125" algn="ctr"/>
              <a:endParaRPr lang="en-US" sz="2000" b="1" dirty="0" smtClean="0">
                <a:solidFill>
                  <a:schemeClr val="bg1"/>
                </a:solidFill>
                <a:latin typeface="Lucida Sans" pitchFamily="34" charset="0"/>
              </a:endParaRPr>
            </a:p>
            <a:p>
              <a:pPr indent="365125" algn="ctr"/>
              <a:r>
                <a:rPr lang="id-ID" b="1" dirty="0" smtClean="0">
                  <a:solidFill>
                    <a:schemeClr val="bg1"/>
                  </a:solidFill>
                  <a:latin typeface="Lucida Sans" pitchFamily="34" charset="0"/>
                </a:rPr>
                <a:t>PERATURAN PRESIDEN REPUBLIK INDONESIA</a:t>
              </a:r>
            </a:p>
            <a:p>
              <a:pPr indent="365125" algn="ctr"/>
              <a:r>
                <a:rPr lang="id-ID" b="1" dirty="0" smtClean="0">
                  <a:solidFill>
                    <a:schemeClr val="bg1"/>
                  </a:solidFill>
                  <a:latin typeface="Lucida Sans" pitchFamily="34" charset="0"/>
                </a:rPr>
                <a:t>NOMOR 26 TAHUN 2010</a:t>
              </a:r>
            </a:p>
            <a:p>
              <a:pPr indent="365125" algn="ctr"/>
              <a:r>
                <a:rPr lang="id-ID" sz="1600" b="1" dirty="0" smtClean="0">
                  <a:solidFill>
                    <a:schemeClr val="bg1"/>
                  </a:solidFill>
                  <a:latin typeface="Lucida Sans" pitchFamily="34" charset="0"/>
                </a:rPr>
                <a:t>TENTANG</a:t>
              </a:r>
            </a:p>
            <a:p>
              <a:pPr indent="365125" algn="ctr"/>
              <a:r>
                <a:rPr lang="id-ID" b="1" dirty="0" smtClean="0">
                  <a:solidFill>
                    <a:schemeClr val="bg1"/>
                  </a:solidFill>
                  <a:latin typeface="Lucida Sans" pitchFamily="34" charset="0"/>
                </a:rPr>
                <a:t>TRANSPARANSI PENDAPATAN NEGARA DAN PENDAPATAN DAERAH YANG DIPEROLEH DARI INDUSTRI EKSTRAKTIF</a:t>
              </a:r>
            </a:p>
            <a:p>
              <a:pPr indent="365125" algn="ctr"/>
              <a:endParaRPr lang="id-ID" b="1" dirty="0">
                <a:solidFill>
                  <a:schemeClr val="bg1"/>
                </a:solidFill>
                <a:latin typeface="Lucida Sans" pitchFamily="34" charset="0"/>
              </a:endParaRPr>
            </a:p>
            <a:p>
              <a:pPr indent="365125" algn="ctr"/>
              <a:r>
                <a:rPr lang="id-ID" b="1" i="1" dirty="0" smtClean="0">
                  <a:solidFill>
                    <a:schemeClr val="bg1"/>
                  </a:solidFill>
                  <a:latin typeface="Lucida Sans" pitchFamily="34" charset="0"/>
                </a:rPr>
                <a:t>Extractive Industries Transparency Initiative </a:t>
              </a:r>
              <a:r>
                <a:rPr lang="id-ID" b="1" dirty="0" smtClean="0">
                  <a:solidFill>
                    <a:schemeClr val="bg1"/>
                  </a:solidFill>
                  <a:latin typeface="Lucida Sans" pitchFamily="34" charset="0"/>
                </a:rPr>
                <a:t>– EITI Indonesia</a:t>
              </a:r>
              <a:endParaRPr lang="en-US" b="1" dirty="0" smtClean="0">
                <a:solidFill>
                  <a:schemeClr val="bg1"/>
                </a:solidFill>
                <a:latin typeface="Lucida Sans" pitchFamily="34" charset="0"/>
              </a:endParaRPr>
            </a:p>
          </p:txBody>
        </p:sp>
      </p:grpSp>
      <p:sp>
        <p:nvSpPr>
          <p:cNvPr id="2051" name="Rectangle 10"/>
          <p:cNvSpPr>
            <a:spLocks noChangeArrowheads="1"/>
          </p:cNvSpPr>
          <p:nvPr/>
        </p:nvSpPr>
        <p:spPr bwMode="auto">
          <a:xfrm>
            <a:off x="457200" y="5229198"/>
            <a:ext cx="8382000" cy="98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en-US" sz="2200" b="1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0"/>
            <a:ext cx="8208913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I</a:t>
            </a:r>
            <a:r>
              <a:rPr lang="id-ID" sz="2400" b="1" dirty="0">
                <a:solidFill>
                  <a:schemeClr val="accent6"/>
                </a:solidFill>
                <a:latin typeface="Lucida Sans" pitchFamily="34" charset="0"/>
              </a:rPr>
              <a:t>.</a:t>
            </a:r>
            <a:r>
              <a:rPr lang="id-ID" sz="2400" b="1" dirty="0">
                <a:latin typeface="Lucida Sans" pitchFamily="34" charset="0"/>
              </a:rPr>
              <a:t> </a:t>
            </a:r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LATAR BELAKANG PENERBITAN PERPRES           NO. 26/2010  </a:t>
            </a:r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77814" y="1268760"/>
            <a:ext cx="848667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id-ID" sz="2000" dirty="0" smtClean="0">
                <a:solidFill>
                  <a:srgbClr val="1C0ED0"/>
                </a:solidFill>
              </a:rPr>
              <a:t>Surat Menko Bidang Perekonomian, Juli 2009 kepada Presiden RI perihal Rancangan Perpres tentang Transparansi Pendapatan Negara/Daerah yang Diperoleh Dari Industri Ekstraktif. </a:t>
            </a:r>
          </a:p>
          <a:p>
            <a:pPr marL="900113" indent="-544513" algn="just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id-ID" sz="2000" dirty="0" smtClean="0">
                <a:solidFill>
                  <a:srgbClr val="1C0ED0"/>
                </a:solidFill>
              </a:rPr>
              <a:t>Prinsip transparansi sebagai bagian dari akuntabilitas pengelolaan dan pemanfaatan sumber daya alam.</a:t>
            </a:r>
          </a:p>
          <a:p>
            <a:pPr marL="900113" indent="-544513" algn="just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id-ID" sz="2000" dirty="0" smtClean="0">
                <a:solidFill>
                  <a:srgbClr val="1C0ED0"/>
                </a:solidFill>
              </a:rPr>
              <a:t>Rancangan Perpres No. 26/2010 dibahas dengan Kementerian terkait (ESDM, Keuangan, Dalam Negeri) dan BPKP.</a:t>
            </a:r>
          </a:p>
          <a:p>
            <a:pPr marL="355600" indent="-3556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id-ID" sz="2000" dirty="0" smtClean="0">
                <a:solidFill>
                  <a:srgbClr val="1C0ED0"/>
                </a:solidFill>
              </a:rPr>
              <a:t>Sumber daya alam ekstraktif, sebagai salah satu sumber daya alam yang tidak terbarukan, harus dilakukan secara efisien dan efektif untuk peningkatan kesejahteraan umum (salah satu butir Menimbang Perpres No. 26/2010).</a:t>
            </a:r>
          </a:p>
          <a:p>
            <a:pPr marL="355600" indent="-3556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id-ID" sz="2000" dirty="0" smtClean="0">
                <a:solidFill>
                  <a:srgbClr val="1C0ED0"/>
                </a:solidFill>
              </a:rPr>
              <a:t>Penerbitan Perpres No.26/2010 sejalan dengan niat Indonesia melaksanakan ketentuan </a:t>
            </a:r>
            <a:r>
              <a:rPr lang="id-ID" sz="2000" i="1" dirty="0" smtClean="0">
                <a:solidFill>
                  <a:srgbClr val="1C0ED0"/>
                </a:solidFill>
              </a:rPr>
              <a:t>Extractive Industries Transparency Initiative</a:t>
            </a:r>
            <a:r>
              <a:rPr lang="id-ID" sz="2000" dirty="0" smtClean="0">
                <a:solidFill>
                  <a:srgbClr val="1C0ED0"/>
                </a:solidFill>
              </a:rPr>
              <a:t> (EITI ) –  surat Menko Bidang Perekonomian kepada Ketua Dewan EITI bulan September </a:t>
            </a:r>
            <a:r>
              <a:rPr lang="id-ID" sz="2000" dirty="0">
                <a:solidFill>
                  <a:srgbClr val="1C0ED0"/>
                </a:solidFill>
              </a:rPr>
              <a:t>2010 </a:t>
            </a:r>
            <a:r>
              <a:rPr lang="id-ID" sz="2000" dirty="0" smtClean="0">
                <a:solidFill>
                  <a:srgbClr val="1C0ED0"/>
                </a:solidFill>
              </a:rPr>
              <a:t>(</a:t>
            </a:r>
            <a:r>
              <a:rPr lang="id-ID" sz="2000" i="1" dirty="0" smtClean="0">
                <a:solidFill>
                  <a:srgbClr val="1C0ED0"/>
                </a:solidFill>
              </a:rPr>
              <a:t>Request for Entrance Into EITI Candidacy</a:t>
            </a:r>
            <a:r>
              <a:rPr lang="id-ID" sz="2000" dirty="0" smtClean="0">
                <a:solidFill>
                  <a:srgbClr val="1C0ED0"/>
                </a:solidFill>
              </a:rPr>
              <a:t>).</a:t>
            </a:r>
          </a:p>
          <a:p>
            <a:pPr marL="635000" indent="-4572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</a:endParaRPr>
          </a:p>
          <a:p>
            <a:pPr marL="531813" algn="just">
              <a:spcBef>
                <a:spcPct val="20000"/>
              </a:spcBef>
              <a:defRPr/>
            </a:pPr>
            <a:endParaRPr lang="id-ID" sz="2000" dirty="0" smtClean="0">
              <a:solidFill>
                <a:srgbClr val="1C0ED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II.</a:t>
            </a:r>
            <a:r>
              <a:rPr lang="id-ID" sz="2400" b="1" dirty="0" smtClean="0">
                <a:latin typeface="Lucida Sans" pitchFamily="34" charset="0"/>
              </a:rPr>
              <a:t> </a:t>
            </a:r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SISTEMATIKA PERPRES NO. 26/2010</a:t>
            </a:r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55575" y="1628800"/>
            <a:ext cx="8250261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algn="just">
              <a:spcBef>
                <a:spcPct val="20000"/>
              </a:spcBef>
              <a:tabLst>
                <a:tab pos="1433513" algn="l"/>
              </a:tabLst>
              <a:defRPr/>
            </a:pPr>
            <a:endParaRPr lang="id-ID" sz="2000" dirty="0" smtClean="0">
              <a:solidFill>
                <a:srgbClr val="1C0ED0"/>
              </a:solidFill>
            </a:endParaRPr>
          </a:p>
          <a:p>
            <a:pPr marL="177800" algn="just">
              <a:spcBef>
                <a:spcPct val="20000"/>
              </a:spcBef>
              <a:tabLst>
                <a:tab pos="1433513" algn="l"/>
              </a:tabLst>
              <a:defRPr/>
            </a:pPr>
            <a:r>
              <a:rPr lang="id-ID" sz="2000" dirty="0" smtClean="0">
                <a:solidFill>
                  <a:srgbClr val="1C0ED0"/>
                </a:solidFill>
              </a:rPr>
              <a:t>BAB I: 	KETENTUAN UMUM</a:t>
            </a:r>
          </a:p>
          <a:p>
            <a:pPr marL="177800" algn="just">
              <a:spcBef>
                <a:spcPct val="20000"/>
              </a:spcBef>
              <a:tabLst>
                <a:tab pos="1433513" algn="l"/>
              </a:tabLst>
              <a:defRPr/>
            </a:pPr>
            <a:r>
              <a:rPr lang="id-ID" sz="2000" dirty="0" smtClean="0">
                <a:solidFill>
                  <a:srgbClr val="1C0ED0"/>
                </a:solidFill>
              </a:rPr>
              <a:t>BAB II: 	TIM TRANSPARANSI INDUSTRI EKSTRAKTIF</a:t>
            </a:r>
          </a:p>
          <a:p>
            <a:pPr marL="177800" algn="just">
              <a:spcBef>
                <a:spcPct val="20000"/>
              </a:spcBef>
              <a:tabLst>
                <a:tab pos="1433513" algn="l"/>
              </a:tabLst>
              <a:defRPr/>
            </a:pPr>
            <a:r>
              <a:rPr lang="id-ID" sz="2000" dirty="0" smtClean="0">
                <a:solidFill>
                  <a:srgbClr val="1C0ED0"/>
                </a:solidFill>
              </a:rPr>
              <a:t>BAB III:  	MEKANISME TRANSPARANSI</a:t>
            </a:r>
          </a:p>
          <a:p>
            <a:pPr marL="177800" algn="just">
              <a:spcBef>
                <a:spcPct val="20000"/>
              </a:spcBef>
              <a:tabLst>
                <a:tab pos="1433513" algn="l"/>
              </a:tabLst>
              <a:defRPr/>
            </a:pPr>
            <a:r>
              <a:rPr lang="id-ID" sz="2000" dirty="0" smtClean="0">
                <a:solidFill>
                  <a:srgbClr val="1C0ED0"/>
                </a:solidFill>
              </a:rPr>
              <a:t>BAB IV: 	PEMBIAYAAN</a:t>
            </a:r>
          </a:p>
          <a:p>
            <a:pPr marL="177800" algn="just">
              <a:spcBef>
                <a:spcPct val="20000"/>
              </a:spcBef>
              <a:tabLst>
                <a:tab pos="1433513" algn="l"/>
              </a:tabLst>
              <a:defRPr/>
            </a:pPr>
            <a:r>
              <a:rPr lang="id-ID" sz="2000" dirty="0" smtClean="0">
                <a:solidFill>
                  <a:srgbClr val="1C0ED0"/>
                </a:solidFill>
              </a:rPr>
              <a:t>BAB V : 	KETENTUAN PENUTUP</a:t>
            </a:r>
          </a:p>
          <a:p>
            <a:pPr marL="635000" indent="-4572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9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 </a:t>
            </a:r>
            <a:r>
              <a:rPr lang="id-ID" sz="2400" b="1" dirty="0" smtClean="0">
                <a:latin typeface="Lucida Sans" pitchFamily="34" charset="0"/>
              </a:rPr>
              <a:t> </a:t>
            </a:r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BAB I : KETENTUAN UMUM</a:t>
            </a:r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11561" y="1124744"/>
            <a:ext cx="839427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algn="just">
              <a:spcBef>
                <a:spcPct val="20000"/>
              </a:spcBef>
              <a:tabLst>
                <a:tab pos="1433513" algn="l"/>
              </a:tabLst>
              <a:defRPr/>
            </a:pPr>
            <a:endParaRPr lang="id-ID" sz="2000" dirty="0" smtClean="0">
              <a:solidFill>
                <a:srgbClr val="1C0ED0"/>
              </a:solidFill>
            </a:endParaRP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id-ID" sz="2000" dirty="0" smtClean="0">
                <a:solidFill>
                  <a:srgbClr val="1C0ED0"/>
                </a:solidFill>
              </a:rPr>
              <a:t>Industri Ekstraktif adalah segala kegiatan yang mengambil sumber daya alam yang langsung dari perut bumi berupa mineral, batubara, minyak bumi dan gas bumi.</a:t>
            </a: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id-ID" sz="2000" dirty="0" smtClean="0">
                <a:solidFill>
                  <a:srgbClr val="1C0ED0"/>
                </a:solidFill>
              </a:rPr>
              <a:t>Pendapatan Negara dari industri ekstraktif adalah semua penerimaan negara yang berasal dari penerimaan pajak dan bukan-pajak yang diakui sebagai penambah nilai kekayaan bersih yang bersumber dari sektor industri ekstraktif.</a:t>
            </a: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id-ID" sz="2000" dirty="0" smtClean="0">
                <a:solidFill>
                  <a:srgbClr val="1C0ED0"/>
                </a:solidFill>
              </a:rPr>
              <a:t>Pendapatan Daerah adalah hak Pemerintah Daerah yang diakui sebagai penambah nilai kekayaan bersih yang bersumber dari sektor industri ekstraktif. </a:t>
            </a:r>
          </a:p>
          <a:p>
            <a:pPr marL="635000" indent="-4572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86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3031</TotalTime>
  <Words>1064</Words>
  <Application>Microsoft Office PowerPoint</Application>
  <PresentationFormat>On-screen Show (4:3)</PresentationFormat>
  <Paragraphs>156</Paragraphs>
  <Slides>14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Default Design</vt:lpstr>
      <vt:lpstr>Office Theme</vt:lpstr>
      <vt:lpstr>1_Office Theme</vt:lpstr>
      <vt:lpstr>MENGENAL EITI (Extractive Industries Transparency Initiatives)</vt:lpstr>
      <vt:lpstr>Memahami EITI ...  </vt:lpstr>
      <vt:lpstr>PowerPoint Presentation</vt:lpstr>
      <vt:lpstr>Item yang dilaporkan</vt:lpstr>
      <vt:lpstr>36 negara yang mengimplementasikan EITI 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Menko Perekonomian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Bp_Suparja</dc:creator>
  <cp:lastModifiedBy>M. Tri Wicaksono</cp:lastModifiedBy>
  <cp:revision>577</cp:revision>
  <cp:lastPrinted>2012-11-12T07:35:44Z</cp:lastPrinted>
  <dcterms:created xsi:type="dcterms:W3CDTF">2007-12-18T14:52:44Z</dcterms:created>
  <dcterms:modified xsi:type="dcterms:W3CDTF">2013-08-29T01:12:07Z</dcterms:modified>
</cp:coreProperties>
</file>