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8" r:id="rId3"/>
    <p:sldId id="281" r:id="rId4"/>
    <p:sldId id="283" r:id="rId5"/>
    <p:sldId id="285" r:id="rId6"/>
    <p:sldId id="288" r:id="rId7"/>
    <p:sldId id="286" r:id="rId8"/>
    <p:sldId id="287" r:id="rId9"/>
  </p:sldIdLst>
  <p:sldSz cx="9144000" cy="6858000" type="screen4x3"/>
  <p:notesSz cx="6815138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0ED0"/>
    <a:srgbClr val="007FDE"/>
    <a:srgbClr val="1818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136" y="-78"/>
      </p:cViewPr>
      <p:guideLst>
        <p:guide orient="horz" pos="3133"/>
        <p:guide pos="214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753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753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45EE81-9EAF-40C2-8DAA-2A3B052BF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9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t" anchorCtr="0" compatLnSpc="1">
            <a:prstTxWarp prst="textNoShape">
              <a:avLst/>
            </a:prstTxWarp>
          </a:bodyPr>
          <a:lstStyle>
            <a:lvl1pPr defTabSz="9293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753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t" anchorCtr="0" compatLnSpc="1">
            <a:prstTxWarp prst="textNoShape">
              <a:avLst/>
            </a:prstTxWarp>
          </a:bodyPr>
          <a:lstStyle>
            <a:lvl1pPr algn="r" defTabSz="9293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132" y="4724882"/>
            <a:ext cx="5450876" cy="447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b" anchorCtr="0" compatLnSpc="1">
            <a:prstTxWarp prst="textNoShape">
              <a:avLst/>
            </a:prstTxWarp>
          </a:bodyPr>
          <a:lstStyle>
            <a:lvl1pPr defTabSz="9293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753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b" anchorCtr="0" compatLnSpc="1">
            <a:prstTxWarp prst="textNoShape">
              <a:avLst/>
            </a:prstTxWarp>
          </a:bodyPr>
          <a:lstStyle>
            <a:lvl1pPr algn="r" defTabSz="929307">
              <a:defRPr sz="1200"/>
            </a:lvl1pPr>
          </a:lstStyle>
          <a:p>
            <a:pPr>
              <a:defRPr/>
            </a:pPr>
            <a:fld id="{2499E9C8-EE2C-4676-82CB-759CA91F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0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BB0F-A1B1-4337-8260-E4B4410B0D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4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4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5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5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6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6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7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7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A6B8-C9E4-44A7-8668-B3B1F9B35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31EC-55A0-4363-B08C-041C47FC7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D7BA-2051-4CE1-8116-D7332BC8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822D-6E3A-4092-A525-49A00AFD4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F282-5BF8-4470-A6E0-F5F65AA9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781E-376D-40A3-896C-FA8F77A7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49B4-D3AA-4140-A7F9-7BB7C2BCF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0E49-B5E5-4584-B493-9A3A40D4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1B9-F89E-4A35-B0A2-9CEDA7BDE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4059-F6A9-4245-8495-DAC4C3EC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82C6-F3C7-4063-B5E1-E67A729AA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78B67-2E31-46CE-A564-502829623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504" y="1836241"/>
            <a:ext cx="8856984" cy="3608984"/>
            <a:chOff x="0" y="1008"/>
            <a:chExt cx="5760" cy="1296"/>
          </a:xfrm>
        </p:grpSpPr>
        <p:sp>
          <p:nvSpPr>
            <p:cNvPr id="2054" name="Rectangle 3"/>
            <p:cNvSpPr>
              <a:spLocks noChangeArrowheads="1"/>
            </p:cNvSpPr>
            <p:nvPr/>
          </p:nvSpPr>
          <p:spPr bwMode="auto">
            <a:xfrm>
              <a:off x="4704" y="1008"/>
              <a:ext cx="576" cy="1296"/>
            </a:xfrm>
            <a:prstGeom prst="rect">
              <a:avLst/>
            </a:prstGeom>
            <a:solidFill>
              <a:srgbClr val="BFE9F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512" cy="1296"/>
            </a:xfrm>
            <a:prstGeom prst="rect">
              <a:avLst/>
            </a:prstGeom>
            <a:solidFill>
              <a:srgbClr val="0050A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5088" y="1008"/>
              <a:ext cx="96" cy="1296"/>
            </a:xfrm>
            <a:prstGeom prst="rect">
              <a:avLst/>
            </a:prstGeom>
            <a:solidFill>
              <a:srgbClr val="0050AA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144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0" y="1008"/>
              <a:ext cx="384" cy="12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5328" y="1008"/>
              <a:ext cx="432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528" y="1321"/>
              <a:ext cx="4512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65125" algn="ctr"/>
              <a:endParaRPr lang="en-US" sz="2000" b="1" dirty="0" smtClean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TRANSPARANSI PENDAPATAN NEGARA DAN PENDAPATAN DAERAH YANG DIPEROLEH DARI INDUSTRI EKSTRAKTIF</a:t>
              </a:r>
              <a:endParaRPr lang="en-US" b="1" dirty="0" smtClean="0">
                <a:solidFill>
                  <a:schemeClr val="bg1"/>
                </a:solidFill>
                <a:latin typeface="Lucida Sans" pitchFamily="34" charset="0"/>
              </a:endParaRPr>
            </a:p>
          </p:txBody>
        </p:sp>
      </p:grp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457200" y="5229198"/>
            <a:ext cx="8382000" cy="9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200" b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600" b="1" dirty="0" smtClean="0">
                <a:latin typeface="Tahoma" pitchFamily="34" charset="0"/>
              </a:rPr>
              <a:t>S</a:t>
            </a:r>
            <a:r>
              <a:rPr lang="id-ID" sz="1600" b="1" dirty="0" smtClean="0">
                <a:latin typeface="Tahoma" pitchFamily="34" charset="0"/>
              </a:rPr>
              <a:t>OSIALISASI LAPORAN EITI INDONESIA</a:t>
            </a:r>
            <a:r>
              <a:rPr lang="en-US" sz="1600" b="1" dirty="0" smtClean="0">
                <a:latin typeface="Tahoma" pitchFamily="34" charset="0"/>
              </a:rPr>
              <a:t> 2010-2011</a:t>
            </a:r>
            <a:endParaRPr lang="id-ID" sz="1600" b="1" dirty="0" smtClean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id-ID" sz="1600" b="1" dirty="0" smtClean="0">
                <a:latin typeface="Tahoma" pitchFamily="34" charset="0"/>
              </a:rPr>
              <a:t>HOTEL </a:t>
            </a:r>
            <a:r>
              <a:rPr lang="en-US" sz="1600" b="1" dirty="0" smtClean="0">
                <a:latin typeface="Tahoma" pitchFamily="34" charset="0"/>
              </a:rPr>
              <a:t>ASTON</a:t>
            </a:r>
            <a:r>
              <a:rPr lang="id-ID" sz="1600" b="1" dirty="0" smtClean="0">
                <a:latin typeface="Tahoma" pitchFamily="34" charset="0"/>
              </a:rPr>
              <a:t>, </a:t>
            </a:r>
            <a:r>
              <a:rPr lang="en-US" sz="1600" b="1" dirty="0" smtClean="0">
                <a:latin typeface="Tahoma" pitchFamily="34" charset="0"/>
              </a:rPr>
              <a:t>BANGKA 7 OKTOBER </a:t>
            </a:r>
            <a:r>
              <a:rPr lang="id-ID" sz="1600" b="1" dirty="0" smtClean="0">
                <a:latin typeface="Tahoma" pitchFamily="34" charset="0"/>
              </a:rPr>
              <a:t>2013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latin typeface="Tahoma" pitchFamily="34" charset="0"/>
              </a:rPr>
              <a:t>KEMENTERIAN KOORDINATOR BIDANG </a:t>
            </a:r>
            <a:r>
              <a:rPr lang="en-US" sz="2200" b="1" dirty="0" smtClean="0">
                <a:latin typeface="Tahoma" pitchFamily="34" charset="0"/>
              </a:rPr>
              <a:t>PEREKONOMIAN</a:t>
            </a:r>
            <a:endParaRPr lang="id-ID" sz="2200" b="1" dirty="0" smtClean="0">
              <a:latin typeface="Tahoma" pitchFamily="34" charset="0"/>
            </a:endParaRPr>
          </a:p>
          <a:p>
            <a:pPr algn="ctr"/>
            <a:r>
              <a:rPr lang="id-ID" sz="2200" b="1" dirty="0" smtClean="0">
                <a:latin typeface="Tahoma" pitchFamily="34" charset="0"/>
              </a:rPr>
              <a:t>REPUBLIK INDONESIA</a:t>
            </a:r>
            <a:endParaRPr lang="en-US" sz="2200" b="1" dirty="0">
              <a:latin typeface="Tahoma" pitchFamily="34" charset="0"/>
            </a:endParaRPr>
          </a:p>
        </p:txBody>
      </p:sp>
      <p:pic>
        <p:nvPicPr>
          <p:cNvPr id="2053" name="Picture 12" descr="garud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17145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0"/>
            <a:ext cx="8208913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Calibri" pitchFamily="34" charset="0"/>
              </a:rPr>
              <a:t>DASAR HUKUM</a:t>
            </a:r>
            <a:endParaRPr lang="id-ID" sz="24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4" y="1268760"/>
            <a:ext cx="84866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Pelaksanaan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transparansi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pendapatan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negara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pendapatan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diperoleh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industri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dilandasi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oleh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Peraturan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Presiden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No. 26/2010.</a:t>
            </a: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Penerbitan Perpres No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. 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26/2010 sejalan dengan niat Indonesia melaksanakan </a:t>
            </a:r>
            <a:r>
              <a:rPr lang="id-ID" sz="2000" i="1" dirty="0" smtClean="0">
                <a:solidFill>
                  <a:srgbClr val="1C0ED0"/>
                </a:solidFill>
                <a:latin typeface="Calibri" pitchFamily="34" charset="0"/>
              </a:rPr>
              <a:t>Extractive Industries Transparency Initiative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 (EITI) – 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standar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internasional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mengenai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transparansi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pendapatan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negara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industri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31813" algn="just">
              <a:spcBef>
                <a:spcPct val="20000"/>
              </a:spcBef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7624" y="2492896"/>
            <a:ext cx="6768752" cy="20882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“</a:t>
            </a:r>
            <a:r>
              <a:rPr lang="id-ID" dirty="0" smtClean="0">
                <a:solidFill>
                  <a:schemeClr val="bg1"/>
                </a:solidFill>
                <a:latin typeface="Calibri" pitchFamily="34" charset="0"/>
              </a:rPr>
              <a:t>Sumber daya alam ekstraktif, sebagai salah satu sumber daya alam yang tidak terbarukan, harus dilakukan secara efisien dan efektif untuk peningkatan kesejahteraan umum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.”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id-ID" sz="1600" dirty="0" smtClean="0">
                <a:solidFill>
                  <a:schemeClr val="bg1"/>
                </a:solidFill>
                <a:latin typeface="Calibri" pitchFamily="34" charset="0"/>
              </a:rPr>
              <a:t>(salah satu butir Menimbang Perpres No. 26/2010)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Calibri" pitchFamily="34" charset="0"/>
              </a:rPr>
              <a:t>TIM </a:t>
            </a:r>
            <a:r>
              <a:rPr lang="id-ID" sz="2400" b="1" dirty="0">
                <a:solidFill>
                  <a:schemeClr val="accent2"/>
                </a:solidFill>
                <a:latin typeface="Calibri" pitchFamily="34" charset="0"/>
              </a:rPr>
              <a:t>TRANSPARANSI INDUSTRI </a:t>
            </a:r>
            <a:r>
              <a:rPr lang="id-ID" sz="2400" b="1" dirty="0" smtClean="0">
                <a:solidFill>
                  <a:schemeClr val="accent2"/>
                </a:solidFill>
                <a:latin typeface="Calibri" pitchFamily="34" charset="0"/>
              </a:rPr>
              <a:t>EKSTRAKTIF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5" y="1340768"/>
            <a:ext cx="852802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Industri Ekstraktif (Tim Transparansi) dibentuk dalam rangka pelaksanaan transparansi pendapatan negara dan pendapatan 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 yang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diperoleh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industri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berkedudukan di bawah dan bertanggung jawab langsung kepada 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Preside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n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berwenang untuk meminta informasi, data tambahan, masukan dan/atau mengadakan konsultasi dengan instansi pemerintah pusat, pemerintah daerah, perusahaan Industri Ekstraktif, dan pihak lain yang dipandang perlu.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terdiri 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unsur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:</a:t>
            </a: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(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pusat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) </a:t>
            </a: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Asosiasi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Lembaga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swadaya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masyarakat</a:t>
            </a: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8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Calibri" pitchFamily="34" charset="0"/>
              </a:rPr>
              <a:t>MEKANISME </a:t>
            </a:r>
            <a:r>
              <a:rPr lang="id-ID" sz="2400" b="1" dirty="0" smtClean="0">
                <a:solidFill>
                  <a:schemeClr val="accent2"/>
                </a:solidFill>
                <a:latin typeface="Calibri" pitchFamily="34" charset="0"/>
              </a:rPr>
              <a:t>TRANSPARANSI</a:t>
            </a:r>
            <a:endParaRPr lang="en-US" sz="24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Pasal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14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ayat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(1)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ayat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(3)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Perpres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No. 26/2010)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41" name="Picture 2" descr="http://eiti-indonesia.org/uploads/gallery/136_thumb_EITI_Report_Proce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1036"/>
            <a:ext cx="7560840" cy="360222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899592" y="2203044"/>
            <a:ext cx="727280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71600" y="4509120"/>
            <a:ext cx="1872208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PERUSAHAAN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Melaporkan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pembayaran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84168" y="4509120"/>
            <a:ext cx="230425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PEMERINTAH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Melaporkan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penerimaan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91880" y="4509120"/>
            <a:ext cx="2376264" cy="1150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TIM PELAKSANA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131840" y="1071546"/>
            <a:ext cx="2952328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Verifikasi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rekonsiliasi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rekonsiliator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independen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4499992" y="2348880"/>
            <a:ext cx="288032" cy="648072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IMPLEMENTASI EITI DI INDONESIA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858648" y="2060848"/>
            <a:ext cx="1656184" cy="1800200"/>
          </a:xfrm>
          <a:prstGeom prst="homePlate">
            <a:avLst>
              <a:gd name="adj" fmla="val 5329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Diterima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sebagai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anggota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EITI (2010)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752195" y="2060848"/>
            <a:ext cx="2880320" cy="18002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EITI I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Tahun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2009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(2013)</a:t>
            </a:r>
          </a:p>
        </p:txBody>
      </p:sp>
      <p:sp>
        <p:nvSpPr>
          <p:cNvPr id="14" name="Chevron 13"/>
          <p:cNvSpPr/>
          <p:nvPr/>
        </p:nvSpPr>
        <p:spPr>
          <a:xfrm>
            <a:off x="3851920" y="2060848"/>
            <a:ext cx="2880320" cy="1800200"/>
          </a:xfrm>
          <a:prstGeom prst="chevron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EITI II</a:t>
            </a:r>
          </a:p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Tahun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2010-2011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(2014)</a:t>
            </a:r>
          </a:p>
        </p:txBody>
      </p:sp>
      <p:sp>
        <p:nvSpPr>
          <p:cNvPr id="15" name="Chevron 14"/>
          <p:cNvSpPr/>
          <p:nvPr/>
        </p:nvSpPr>
        <p:spPr>
          <a:xfrm>
            <a:off x="5940152" y="2060848"/>
            <a:ext cx="1512168" cy="1800200"/>
          </a:xfrm>
          <a:prstGeom prst="chevron">
            <a:avLst>
              <a:gd name="adj" fmla="val 59929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4005064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72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minerba</a:t>
            </a:r>
            <a:endParaRPr lang="en-US" sz="1400" dirty="0" smtClean="0">
              <a:latin typeface="Calibri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57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migas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4005064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194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minerba</a:t>
            </a:r>
            <a:endParaRPr lang="en-US" sz="1400" dirty="0" smtClean="0">
              <a:latin typeface="Calibri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67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migas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6660232" y="2060848"/>
            <a:ext cx="1512168" cy="1800200"/>
          </a:xfrm>
          <a:prstGeom prst="chevron">
            <a:avLst>
              <a:gd name="adj" fmla="val 59929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7380312" y="2060848"/>
            <a:ext cx="1512168" cy="1800200"/>
          </a:xfrm>
          <a:prstGeom prst="chevron">
            <a:avLst>
              <a:gd name="adj" fmla="val 59929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MANFAAT PENERAPAN EITI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Bagi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Perusahaan,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Pemerintah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dan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Masyarakat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)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5" y="1340768"/>
            <a:ext cx="85280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Terbentuk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Kepercayaan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(</a:t>
            </a:r>
            <a:r>
              <a:rPr lang="en-US" sz="2000" i="1" dirty="0" smtClean="0">
                <a:solidFill>
                  <a:srgbClr val="1C0ED0"/>
                </a:solidFill>
                <a:latin typeface="Calibri" pitchFamily="34" charset="0"/>
              </a:rPr>
              <a:t>Trust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)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diantara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1C0ED0"/>
                </a:solidFill>
                <a:latin typeface="Calibri" pitchFamily="34" charset="0"/>
              </a:rPr>
              <a:t>stakeholders.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i="1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Peningkatan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Citra  (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bagi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).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Akuntabilitas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pengelolaan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sumber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daya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terbarukan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Ketersediaan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informasi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penerimaan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negara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bagi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publik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8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FAQ (Frequently Asked Questions)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oleh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PERUSAHAAN yang BERPARTISIPASI DALAM PELAPORAN EITI</a:t>
            </a:r>
          </a:p>
        </p:txBody>
      </p:sp>
      <p:sp>
        <p:nvSpPr>
          <p:cNvPr id="8" name="Rectangle 7"/>
          <p:cNvSpPr/>
          <p:nvPr/>
        </p:nvSpPr>
        <p:spPr>
          <a:xfrm>
            <a:off x="477815" y="1340768"/>
            <a:ext cx="8414665" cy="361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Pelaporan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EITI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jadi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beban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tambahan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karena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sudah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melakukan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semua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kewajiban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keuangn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kepada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en-US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Rahasia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keuangan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diketahui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oleh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publik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secara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luas</a:t>
            </a:r>
            <a:endParaRPr lang="en-US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977900" lvl="1" indent="-342900" algn="just"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977900" lvl="1" indent="-342900" algn="just"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endParaRPr lang="en-US" sz="100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Apakah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data-data yang </a:t>
            </a:r>
            <a:r>
              <a:rPr lang="en-US" smtClean="0">
                <a:solidFill>
                  <a:srgbClr val="1C0ED0"/>
                </a:solidFill>
                <a:latin typeface="Calibri" pitchFamily="34" charset="0"/>
              </a:rPr>
              <a:t>dilaporkan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diaudit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(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ulang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)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jika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ternyata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ditemukan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ketidakcocokan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dengan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data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?</a:t>
            </a:r>
          </a:p>
          <a:p>
            <a:pPr marL="977900" lvl="1" indent="-3429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977900" lvl="1" indent="-342900" algn="just"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endParaRPr lang="en-US" sz="100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Ada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tidaknya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sanksi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jika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tidak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melapor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?</a:t>
            </a:r>
          </a:p>
          <a:p>
            <a:pPr marL="977900" lvl="1" indent="-3429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id-ID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16832"/>
            <a:ext cx="6408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TERIMA KASIH</a:t>
            </a:r>
            <a:endParaRPr lang="en-US" sz="6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408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Menko Perekonomian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Bp_Suparja</dc:creator>
  <cp:lastModifiedBy>selly</cp:lastModifiedBy>
  <cp:revision>610</cp:revision>
  <cp:lastPrinted>2012-11-12T07:35:44Z</cp:lastPrinted>
  <dcterms:created xsi:type="dcterms:W3CDTF">2007-12-18T14:52:44Z</dcterms:created>
  <dcterms:modified xsi:type="dcterms:W3CDTF">2013-10-07T15:15:38Z</dcterms:modified>
</cp:coreProperties>
</file>